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4"/>
  </p:sldMasterIdLst>
  <p:notesMasterIdLst>
    <p:notesMasterId r:id="rId81"/>
  </p:notesMasterIdLst>
  <p:handoutMasterIdLst>
    <p:handoutMasterId r:id="rId82"/>
  </p:handoutMasterIdLst>
  <p:sldIdLst>
    <p:sldId id="256" r:id="rId5"/>
    <p:sldId id="318" r:id="rId6"/>
    <p:sldId id="319" r:id="rId7"/>
    <p:sldId id="321" r:id="rId8"/>
    <p:sldId id="320" r:id="rId9"/>
    <p:sldId id="324" r:id="rId10"/>
    <p:sldId id="325" r:id="rId11"/>
    <p:sldId id="275" r:id="rId12"/>
    <p:sldId id="263" r:id="rId13"/>
    <p:sldId id="284" r:id="rId14"/>
    <p:sldId id="278" r:id="rId15"/>
    <p:sldId id="279" r:id="rId16"/>
    <p:sldId id="276" r:id="rId17"/>
    <p:sldId id="286" r:id="rId18"/>
    <p:sldId id="308" r:id="rId19"/>
    <p:sldId id="288" r:id="rId20"/>
    <p:sldId id="287" r:id="rId21"/>
    <p:sldId id="290" r:id="rId22"/>
    <p:sldId id="291" r:id="rId23"/>
    <p:sldId id="316" r:id="rId24"/>
    <p:sldId id="294" r:id="rId25"/>
    <p:sldId id="317" r:id="rId26"/>
    <p:sldId id="289" r:id="rId27"/>
    <p:sldId id="353" r:id="rId28"/>
    <p:sldId id="293" r:id="rId29"/>
    <p:sldId id="280" r:id="rId30"/>
    <p:sldId id="295" r:id="rId31"/>
    <p:sldId id="296" r:id="rId32"/>
    <p:sldId id="311" r:id="rId33"/>
    <p:sldId id="297" r:id="rId34"/>
    <p:sldId id="298" r:id="rId35"/>
    <p:sldId id="299" r:id="rId36"/>
    <p:sldId id="303" r:id="rId37"/>
    <p:sldId id="312" r:id="rId38"/>
    <p:sldId id="301" r:id="rId39"/>
    <p:sldId id="304" r:id="rId40"/>
    <p:sldId id="354" r:id="rId41"/>
    <p:sldId id="306" r:id="rId42"/>
    <p:sldId id="305" r:id="rId43"/>
    <p:sldId id="314" r:id="rId44"/>
    <p:sldId id="307" r:id="rId45"/>
    <p:sldId id="315" r:id="rId46"/>
    <p:sldId id="313"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55"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7" r:id="rId76"/>
    <p:sldId id="356" r:id="rId77"/>
    <p:sldId id="358" r:id="rId78"/>
    <p:sldId id="359" r:id="rId79"/>
    <p:sldId id="270" r:id="rId80"/>
  </p:sldIdLst>
  <p:sldSz cx="10160000" cy="5715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0B8"/>
    <a:srgbClr val="42955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3AD7-F849-460A-969B-7E2C303CD7E0}" v="1" dt="2020-11-18T16:16:10.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81279" autoAdjust="0"/>
  </p:normalViewPr>
  <p:slideViewPr>
    <p:cSldViewPr snapToGrid="0">
      <p:cViewPr varScale="1">
        <p:scale>
          <a:sx n="112" d="100"/>
          <a:sy n="112" d="100"/>
        </p:scale>
        <p:origin x="47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2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41905-19BD-4A62-A8E5-4CE7361A9D4E}" type="doc">
      <dgm:prSet loTypeId="urn:microsoft.com/office/officeart/2005/8/layout/lProcess2" loCatId="list" qsTypeId="urn:microsoft.com/office/officeart/2005/8/quickstyle/3d5" qsCatId="3D" csTypeId="urn:microsoft.com/office/officeart/2005/8/colors/accent3_2" csCatId="accent3" phldr="1"/>
      <dgm:spPr/>
      <dgm:t>
        <a:bodyPr/>
        <a:lstStyle/>
        <a:p>
          <a:endParaRPr lang="fr-FR"/>
        </a:p>
      </dgm:t>
    </dgm:pt>
    <dgm:pt modelId="{C293B609-2C5E-47B8-8721-0EB4C1F55595}">
      <dgm:prSet phldrT="[Texte]" custT="1"/>
      <dgm:spPr/>
      <dgm:t>
        <a:bodyPr/>
        <a:lstStyle/>
        <a:p>
          <a:r>
            <a:rPr lang="fr-FR" sz="2000" dirty="0" smtClean="0"/>
            <a:t>5 votes</a:t>
          </a:r>
          <a:endParaRPr lang="fr-FR" sz="2000" dirty="0"/>
        </a:p>
      </dgm:t>
    </dgm:pt>
    <dgm:pt modelId="{F6CA4CDC-79FC-4AF7-9B7B-09CD38E52CF8}" type="parTrans" cxnId="{614D872D-2AC7-4768-B43D-6FED7DCF79EE}">
      <dgm:prSet/>
      <dgm:spPr/>
      <dgm:t>
        <a:bodyPr/>
        <a:lstStyle/>
        <a:p>
          <a:endParaRPr lang="fr-FR" sz="3200"/>
        </a:p>
      </dgm:t>
    </dgm:pt>
    <dgm:pt modelId="{54B30D86-82F5-4F2D-8F97-23D1C6D1050E}" type="sibTrans" cxnId="{614D872D-2AC7-4768-B43D-6FED7DCF79EE}">
      <dgm:prSet/>
      <dgm:spPr/>
      <dgm:t>
        <a:bodyPr/>
        <a:lstStyle/>
        <a:p>
          <a:endParaRPr lang="fr-FR" sz="3200"/>
        </a:p>
      </dgm:t>
    </dgm:pt>
    <dgm:pt modelId="{802D61DB-3AC4-45B1-972A-E882C9602C16}">
      <dgm:prSet phldrT="[Texte]" custT="1"/>
      <dgm:spPr>
        <a:solidFill>
          <a:schemeClr val="accent1">
            <a:lumMod val="60000"/>
            <a:lumOff val="40000"/>
          </a:schemeClr>
        </a:solidFill>
      </dgm:spPr>
      <dgm:t>
        <a:bodyPr/>
        <a:lstStyle/>
        <a:p>
          <a:r>
            <a:rPr lang="fr-FR" sz="1800" dirty="0" smtClean="0"/>
            <a:t>Lambda</a:t>
          </a:r>
          <a:endParaRPr lang="fr-FR" sz="1800" dirty="0"/>
        </a:p>
      </dgm:t>
    </dgm:pt>
    <dgm:pt modelId="{C2F41FB2-D265-422F-AADF-D4B5C448CE59}" type="parTrans" cxnId="{61BA5DF2-BF20-4AD1-8633-7DC328EF43A7}">
      <dgm:prSet/>
      <dgm:spPr/>
      <dgm:t>
        <a:bodyPr/>
        <a:lstStyle/>
        <a:p>
          <a:endParaRPr lang="fr-FR" sz="3200"/>
        </a:p>
      </dgm:t>
    </dgm:pt>
    <dgm:pt modelId="{5A81DA1B-72AC-49DF-AEDA-69B3ABA779FD}" type="sibTrans" cxnId="{61BA5DF2-BF20-4AD1-8633-7DC328EF43A7}">
      <dgm:prSet/>
      <dgm:spPr/>
      <dgm:t>
        <a:bodyPr/>
        <a:lstStyle/>
        <a:p>
          <a:endParaRPr lang="fr-FR" sz="3200"/>
        </a:p>
      </dgm:t>
    </dgm:pt>
    <dgm:pt modelId="{D302335C-BA89-4E9F-8552-B18049CB0FA0}">
      <dgm:prSet phldrT="[Texte]" custT="1"/>
      <dgm:spPr/>
      <dgm:t>
        <a:bodyPr/>
        <a:lstStyle/>
        <a:p>
          <a:r>
            <a:rPr lang="fr-FR" sz="1800" dirty="0" err="1" smtClean="0"/>
            <a:t>Const</a:t>
          </a:r>
          <a:endParaRPr lang="fr-FR" sz="1800" dirty="0"/>
        </a:p>
      </dgm:t>
    </dgm:pt>
    <dgm:pt modelId="{0091F596-BD0C-48B7-8278-CACD4D6AABE0}" type="parTrans" cxnId="{18054A8F-D2E5-42C4-A08E-797ED01C337D}">
      <dgm:prSet/>
      <dgm:spPr/>
      <dgm:t>
        <a:bodyPr/>
        <a:lstStyle/>
        <a:p>
          <a:endParaRPr lang="fr-FR" sz="3200"/>
        </a:p>
      </dgm:t>
    </dgm:pt>
    <dgm:pt modelId="{AE798CA3-D938-4F4B-92FD-69F09F4B5510}" type="sibTrans" cxnId="{18054A8F-D2E5-42C4-A08E-797ED01C337D}">
      <dgm:prSet/>
      <dgm:spPr/>
      <dgm:t>
        <a:bodyPr/>
        <a:lstStyle/>
        <a:p>
          <a:endParaRPr lang="fr-FR" sz="3200"/>
        </a:p>
      </dgm:t>
    </dgm:pt>
    <dgm:pt modelId="{755745AE-9CB6-4377-A827-68AD14B2FD75}">
      <dgm:prSet phldrT="[Texte]" custT="1"/>
      <dgm:spPr/>
      <dgm:t>
        <a:bodyPr/>
        <a:lstStyle/>
        <a:p>
          <a:r>
            <a:rPr lang="fr-FR" sz="2000" dirty="0" smtClean="0"/>
            <a:t>4 votes ou moins</a:t>
          </a:r>
          <a:endParaRPr lang="fr-FR" sz="2000" dirty="0"/>
        </a:p>
      </dgm:t>
    </dgm:pt>
    <dgm:pt modelId="{A7C300BF-7C71-4E28-B1FC-8873B8D63726}" type="parTrans" cxnId="{9215F73C-BD20-40EB-B598-4BA486D2DB0D}">
      <dgm:prSet/>
      <dgm:spPr/>
      <dgm:t>
        <a:bodyPr/>
        <a:lstStyle/>
        <a:p>
          <a:endParaRPr lang="fr-FR" sz="3200"/>
        </a:p>
      </dgm:t>
    </dgm:pt>
    <dgm:pt modelId="{11B63615-BB39-46B1-9B78-81BBC4F27BE2}" type="sibTrans" cxnId="{9215F73C-BD20-40EB-B598-4BA486D2DB0D}">
      <dgm:prSet/>
      <dgm:spPr/>
      <dgm:t>
        <a:bodyPr/>
        <a:lstStyle/>
        <a:p>
          <a:endParaRPr lang="fr-FR" sz="3200"/>
        </a:p>
      </dgm:t>
    </dgm:pt>
    <dgm:pt modelId="{2C539396-9A64-4293-91A2-839B7DDDDAB4}">
      <dgm:prSet phldrT="[Texte]" custT="1"/>
      <dgm:spPr/>
      <dgm:t>
        <a:bodyPr/>
        <a:lstStyle/>
        <a:p>
          <a:r>
            <a:rPr lang="fr-FR" sz="1800" dirty="0" err="1" smtClean="0"/>
            <a:t>Assert</a:t>
          </a:r>
          <a:r>
            <a:rPr lang="fr-FR" sz="1800" dirty="0" smtClean="0"/>
            <a:t>/exception</a:t>
          </a:r>
          <a:endParaRPr lang="fr-FR" sz="1800" dirty="0"/>
        </a:p>
      </dgm:t>
    </dgm:pt>
    <dgm:pt modelId="{5CEE7ED4-781C-4684-864B-EC2264C9C8F7}" type="parTrans" cxnId="{0C791731-F2F7-4C13-8362-EC982415597C}">
      <dgm:prSet/>
      <dgm:spPr/>
      <dgm:t>
        <a:bodyPr/>
        <a:lstStyle/>
        <a:p>
          <a:endParaRPr lang="fr-FR" sz="3200"/>
        </a:p>
      </dgm:t>
    </dgm:pt>
    <dgm:pt modelId="{57C78607-8F76-4BBE-B104-93CE9182F82C}" type="sibTrans" cxnId="{0C791731-F2F7-4C13-8362-EC982415597C}">
      <dgm:prSet/>
      <dgm:spPr/>
      <dgm:t>
        <a:bodyPr/>
        <a:lstStyle/>
        <a:p>
          <a:endParaRPr lang="fr-FR" sz="3200"/>
        </a:p>
      </dgm:t>
    </dgm:pt>
    <dgm:pt modelId="{7E67A38F-E169-4836-91D8-DAF8CC47B753}">
      <dgm:prSet phldrT="[Texte]" custT="1"/>
      <dgm:spPr/>
      <dgm:t>
        <a:bodyPr/>
        <a:lstStyle/>
        <a:p>
          <a:r>
            <a:rPr lang="fr-FR" sz="1800" dirty="0" smtClean="0"/>
            <a:t>Trucs &amp; astuces VS </a:t>
          </a:r>
          <a:endParaRPr lang="fr-FR" sz="1800" dirty="0"/>
        </a:p>
      </dgm:t>
    </dgm:pt>
    <dgm:pt modelId="{C4CF6130-4F13-4DF6-AFF9-E7B0E36F3C80}" type="parTrans" cxnId="{2AD3845E-C953-4500-8088-88F53097EE7F}">
      <dgm:prSet/>
      <dgm:spPr/>
      <dgm:t>
        <a:bodyPr/>
        <a:lstStyle/>
        <a:p>
          <a:endParaRPr lang="fr-FR" sz="3200"/>
        </a:p>
      </dgm:t>
    </dgm:pt>
    <dgm:pt modelId="{C8A080FD-249A-4150-8DE8-4D3223EB5692}" type="sibTrans" cxnId="{2AD3845E-C953-4500-8088-88F53097EE7F}">
      <dgm:prSet/>
      <dgm:spPr/>
      <dgm:t>
        <a:bodyPr/>
        <a:lstStyle/>
        <a:p>
          <a:endParaRPr lang="fr-FR" sz="3200"/>
        </a:p>
      </dgm:t>
    </dgm:pt>
    <dgm:pt modelId="{247EAF45-51E2-4F0E-BEF9-7C34D4BF17AB}">
      <dgm:prSet phldrT="[Texte]" custT="1"/>
      <dgm:spPr/>
      <dgm:t>
        <a:bodyPr/>
        <a:lstStyle/>
        <a:p>
          <a:r>
            <a:rPr lang="fr-FR" sz="2000" dirty="0" smtClean="0"/>
            <a:t>6 votes</a:t>
          </a:r>
          <a:endParaRPr lang="fr-FR" sz="2000" dirty="0"/>
        </a:p>
      </dgm:t>
    </dgm:pt>
    <dgm:pt modelId="{72D90954-7713-4313-81F8-4FC0743A86A8}" type="parTrans" cxnId="{0235E042-7255-4729-A322-7F46F9540FE4}">
      <dgm:prSet/>
      <dgm:spPr/>
      <dgm:t>
        <a:bodyPr/>
        <a:lstStyle/>
        <a:p>
          <a:endParaRPr lang="fr-FR" sz="3200"/>
        </a:p>
      </dgm:t>
    </dgm:pt>
    <dgm:pt modelId="{D48CC70A-5A83-41F1-9688-BFF5F213C1F9}" type="sibTrans" cxnId="{0235E042-7255-4729-A322-7F46F9540FE4}">
      <dgm:prSet/>
      <dgm:spPr/>
      <dgm:t>
        <a:bodyPr/>
        <a:lstStyle/>
        <a:p>
          <a:endParaRPr lang="fr-FR" sz="3200"/>
        </a:p>
      </dgm:t>
    </dgm:pt>
    <dgm:pt modelId="{BFC11BBC-1C2E-4718-85F5-4AC5F90DDE34}">
      <dgm:prSet phldrT="[Texte]" custT="1"/>
      <dgm:spPr>
        <a:solidFill>
          <a:schemeClr val="accent1">
            <a:lumMod val="60000"/>
            <a:lumOff val="40000"/>
          </a:schemeClr>
        </a:solidFill>
      </dgm:spPr>
      <dgm:t>
        <a:bodyPr/>
        <a:lstStyle/>
        <a:p>
          <a:r>
            <a:rPr lang="fr-FR" sz="1800" dirty="0" smtClean="0"/>
            <a:t>Chaine de compilation</a:t>
          </a:r>
          <a:endParaRPr lang="fr-FR" sz="1800" dirty="0"/>
        </a:p>
      </dgm:t>
    </dgm:pt>
    <dgm:pt modelId="{EEACDA52-D6C6-4FCB-B11E-0CA841212300}" type="parTrans" cxnId="{6B74D94A-02DD-4B9A-A79D-87BB1C2A2F86}">
      <dgm:prSet/>
      <dgm:spPr/>
      <dgm:t>
        <a:bodyPr/>
        <a:lstStyle/>
        <a:p>
          <a:endParaRPr lang="fr-FR" sz="3200"/>
        </a:p>
      </dgm:t>
    </dgm:pt>
    <dgm:pt modelId="{BB418D3D-0162-4E52-A342-0B5B4A103B22}" type="sibTrans" cxnId="{6B74D94A-02DD-4B9A-A79D-87BB1C2A2F86}">
      <dgm:prSet/>
      <dgm:spPr/>
      <dgm:t>
        <a:bodyPr/>
        <a:lstStyle/>
        <a:p>
          <a:endParaRPr lang="fr-FR" sz="3200"/>
        </a:p>
      </dgm:t>
    </dgm:pt>
    <dgm:pt modelId="{DF288FA4-392D-4EDA-9A2A-5A4F70DC46E2}">
      <dgm:prSet phldrT="[Texte]" custT="1"/>
      <dgm:spPr>
        <a:solidFill>
          <a:schemeClr val="accent1">
            <a:lumMod val="60000"/>
            <a:lumOff val="40000"/>
          </a:schemeClr>
        </a:solidFill>
      </dgm:spPr>
      <dgm:t>
        <a:bodyPr/>
        <a:lstStyle/>
        <a:p>
          <a:r>
            <a:rPr lang="fr-FR" sz="1800" dirty="0" smtClean="0"/>
            <a:t>Entêtes précompilées</a:t>
          </a:r>
          <a:endParaRPr lang="fr-FR" sz="1800" dirty="0"/>
        </a:p>
      </dgm:t>
    </dgm:pt>
    <dgm:pt modelId="{33C93132-02DE-4A80-98E9-715535BE9C46}" type="parTrans" cxnId="{C46B0C90-0E21-491C-9E3B-EA36D62666E0}">
      <dgm:prSet/>
      <dgm:spPr/>
      <dgm:t>
        <a:bodyPr/>
        <a:lstStyle/>
        <a:p>
          <a:endParaRPr lang="fr-FR" sz="3200"/>
        </a:p>
      </dgm:t>
    </dgm:pt>
    <dgm:pt modelId="{F1374902-EA8C-4D7B-8E1A-5707173CB223}" type="sibTrans" cxnId="{C46B0C90-0E21-491C-9E3B-EA36D62666E0}">
      <dgm:prSet/>
      <dgm:spPr/>
      <dgm:t>
        <a:bodyPr/>
        <a:lstStyle/>
        <a:p>
          <a:endParaRPr lang="fr-FR" sz="3200"/>
        </a:p>
      </dgm:t>
    </dgm:pt>
    <dgm:pt modelId="{93BC42AD-F1E9-42F3-9F58-E06D4AFAEC81}">
      <dgm:prSet phldrT="[Texte]" custT="1"/>
      <dgm:spPr>
        <a:solidFill>
          <a:schemeClr val="accent1">
            <a:lumMod val="60000"/>
            <a:lumOff val="40000"/>
          </a:schemeClr>
        </a:solidFill>
      </dgm:spPr>
      <dgm:t>
        <a:bodyPr/>
        <a:lstStyle/>
        <a:p>
          <a:r>
            <a:rPr lang="fr-FR" sz="1800" dirty="0" smtClean="0"/>
            <a:t>Options de compilation</a:t>
          </a:r>
          <a:endParaRPr lang="fr-FR" sz="1800" dirty="0"/>
        </a:p>
      </dgm:t>
    </dgm:pt>
    <dgm:pt modelId="{47687513-F049-467E-86FC-7EB081583BE4}" type="parTrans" cxnId="{9AF48338-BEB0-411F-A158-672990A5082D}">
      <dgm:prSet/>
      <dgm:spPr/>
      <dgm:t>
        <a:bodyPr/>
        <a:lstStyle/>
        <a:p>
          <a:endParaRPr lang="fr-FR" sz="3200"/>
        </a:p>
      </dgm:t>
    </dgm:pt>
    <dgm:pt modelId="{A1A42BE5-FA3A-44FA-BDB3-E39396557F9C}" type="sibTrans" cxnId="{9AF48338-BEB0-411F-A158-672990A5082D}">
      <dgm:prSet/>
      <dgm:spPr/>
      <dgm:t>
        <a:bodyPr/>
        <a:lstStyle/>
        <a:p>
          <a:endParaRPr lang="fr-FR" sz="3200"/>
        </a:p>
      </dgm:t>
    </dgm:pt>
    <dgm:pt modelId="{EFD46807-9259-4082-838D-F17DA10B8368}">
      <dgm:prSet phldrT="[Texte]" custT="1"/>
      <dgm:spPr/>
      <dgm:t>
        <a:bodyPr/>
        <a:lstStyle/>
        <a:p>
          <a:r>
            <a:rPr lang="fr-FR" sz="1800" dirty="0" smtClean="0"/>
            <a:t>Template</a:t>
          </a:r>
          <a:endParaRPr lang="fr-FR" sz="1800" dirty="0"/>
        </a:p>
      </dgm:t>
    </dgm:pt>
    <dgm:pt modelId="{8A0B1009-2614-4C76-9169-E3524CA8B13D}" type="parTrans" cxnId="{EA0E4266-5A07-4B2D-BCA5-B44E50ED8C81}">
      <dgm:prSet/>
      <dgm:spPr/>
      <dgm:t>
        <a:bodyPr/>
        <a:lstStyle/>
        <a:p>
          <a:endParaRPr lang="fr-FR" sz="3200"/>
        </a:p>
      </dgm:t>
    </dgm:pt>
    <dgm:pt modelId="{1D940999-12BC-4CAE-85B9-697A72026D84}" type="sibTrans" cxnId="{EA0E4266-5A07-4B2D-BCA5-B44E50ED8C81}">
      <dgm:prSet/>
      <dgm:spPr/>
      <dgm:t>
        <a:bodyPr/>
        <a:lstStyle/>
        <a:p>
          <a:endParaRPr lang="fr-FR" sz="3200"/>
        </a:p>
      </dgm:t>
    </dgm:pt>
    <dgm:pt modelId="{88C903CC-35B7-4017-9838-F2797BF0867F}">
      <dgm:prSet phldrT="[Texte]" custT="1"/>
      <dgm:spPr/>
      <dgm:t>
        <a:bodyPr/>
        <a:lstStyle/>
        <a:p>
          <a:r>
            <a:rPr lang="fr-FR" sz="1800" dirty="0" smtClean="0"/>
            <a:t>Template </a:t>
          </a:r>
          <a:r>
            <a:rPr lang="fr-FR" sz="1800" dirty="0" err="1" smtClean="0"/>
            <a:t>variadiques</a:t>
          </a:r>
          <a:endParaRPr lang="fr-FR" sz="1800" dirty="0"/>
        </a:p>
      </dgm:t>
    </dgm:pt>
    <dgm:pt modelId="{D104F510-511F-4F0B-83BB-6505BF2AC74C}" type="parTrans" cxnId="{A30A8CFA-30C9-48CB-AC3B-FE4796F85807}">
      <dgm:prSet/>
      <dgm:spPr/>
      <dgm:t>
        <a:bodyPr/>
        <a:lstStyle/>
        <a:p>
          <a:endParaRPr lang="fr-FR" sz="3200"/>
        </a:p>
      </dgm:t>
    </dgm:pt>
    <dgm:pt modelId="{C9AE9988-739E-465E-98F8-E654DDF4333F}" type="sibTrans" cxnId="{A30A8CFA-30C9-48CB-AC3B-FE4796F85807}">
      <dgm:prSet/>
      <dgm:spPr/>
      <dgm:t>
        <a:bodyPr/>
        <a:lstStyle/>
        <a:p>
          <a:endParaRPr lang="fr-FR" sz="3200"/>
        </a:p>
      </dgm:t>
    </dgm:pt>
    <dgm:pt modelId="{3F99D14C-B5F7-40F2-BF7D-531C75E609C9}">
      <dgm:prSet phldrT="[Texte]" custT="1"/>
      <dgm:spPr/>
      <dgm:t>
        <a:bodyPr/>
        <a:lstStyle/>
        <a:p>
          <a:endParaRPr lang="fr-FR" sz="1400" dirty="0"/>
        </a:p>
      </dgm:t>
    </dgm:pt>
    <dgm:pt modelId="{0F3E0195-737B-4F22-A2DE-77F07DA92FB3}" type="parTrans" cxnId="{D16D3FA2-3DDD-4834-B0E3-E27CFB7C8830}">
      <dgm:prSet/>
      <dgm:spPr/>
      <dgm:t>
        <a:bodyPr/>
        <a:lstStyle/>
        <a:p>
          <a:endParaRPr lang="fr-FR" sz="3200"/>
        </a:p>
      </dgm:t>
    </dgm:pt>
    <dgm:pt modelId="{616F5514-FEAA-4563-BADA-4B45CFB95D69}" type="sibTrans" cxnId="{D16D3FA2-3DDD-4834-B0E3-E27CFB7C8830}">
      <dgm:prSet/>
      <dgm:spPr/>
      <dgm:t>
        <a:bodyPr/>
        <a:lstStyle/>
        <a:p>
          <a:endParaRPr lang="fr-FR" sz="3200"/>
        </a:p>
      </dgm:t>
    </dgm:pt>
    <dgm:pt modelId="{9A6841AC-C9C8-4D05-81EE-919100ADF210}">
      <dgm:prSet phldrT="[Texte]" custT="1"/>
      <dgm:spPr/>
      <dgm:t>
        <a:bodyPr/>
        <a:lstStyle/>
        <a:p>
          <a:r>
            <a:rPr lang="fr-FR" sz="1800" dirty="0" smtClean="0"/>
            <a:t>Conteneurs STD</a:t>
          </a:r>
          <a:endParaRPr lang="fr-FR" sz="1800" dirty="0"/>
        </a:p>
      </dgm:t>
    </dgm:pt>
    <dgm:pt modelId="{7E8D4C48-9838-4CD6-A0F0-F7DDFFDE438D}" type="parTrans" cxnId="{17F55E31-59D2-4531-BB99-0780A030B1AF}">
      <dgm:prSet/>
      <dgm:spPr/>
      <dgm:t>
        <a:bodyPr/>
        <a:lstStyle/>
        <a:p>
          <a:endParaRPr lang="fr-FR" sz="3200"/>
        </a:p>
      </dgm:t>
    </dgm:pt>
    <dgm:pt modelId="{D20E605C-CFF3-4A8D-A09A-5FBD692E61E8}" type="sibTrans" cxnId="{17F55E31-59D2-4531-BB99-0780A030B1AF}">
      <dgm:prSet/>
      <dgm:spPr/>
      <dgm:t>
        <a:bodyPr/>
        <a:lstStyle/>
        <a:p>
          <a:endParaRPr lang="fr-FR" sz="3200"/>
        </a:p>
      </dgm:t>
    </dgm:pt>
    <dgm:pt modelId="{B0B1A381-723B-451D-80E7-F86DB4E54499}">
      <dgm:prSet phldrT="[Texte]" custT="1"/>
      <dgm:spPr/>
      <dgm:t>
        <a:bodyPr/>
        <a:lstStyle/>
        <a:p>
          <a:r>
            <a:rPr lang="fr-FR" sz="1800" dirty="0" err="1" smtClean="0"/>
            <a:t>Algo</a:t>
          </a:r>
          <a:r>
            <a:rPr lang="fr-FR" sz="1800" dirty="0" smtClean="0"/>
            <a:t> STD</a:t>
          </a:r>
          <a:endParaRPr lang="fr-FR" sz="1800" dirty="0"/>
        </a:p>
      </dgm:t>
    </dgm:pt>
    <dgm:pt modelId="{6B0C1B0D-B218-43B2-8113-518C1F567497}" type="parTrans" cxnId="{FD6717A4-86B5-4E55-86C4-EF27C16B4896}">
      <dgm:prSet/>
      <dgm:spPr/>
      <dgm:t>
        <a:bodyPr/>
        <a:lstStyle/>
        <a:p>
          <a:endParaRPr lang="fr-FR" sz="3200"/>
        </a:p>
      </dgm:t>
    </dgm:pt>
    <dgm:pt modelId="{DC094198-29A6-4130-97DF-A964E31ABC7D}" type="sibTrans" cxnId="{FD6717A4-86B5-4E55-86C4-EF27C16B4896}">
      <dgm:prSet/>
      <dgm:spPr/>
      <dgm:t>
        <a:bodyPr/>
        <a:lstStyle/>
        <a:p>
          <a:endParaRPr lang="fr-FR" sz="3200"/>
        </a:p>
      </dgm:t>
    </dgm:pt>
    <dgm:pt modelId="{5A4B8A06-DFEF-49BD-BA35-72E2B62F542F}" type="pres">
      <dgm:prSet presAssocID="{9CF41905-19BD-4A62-A8E5-4CE7361A9D4E}" presName="theList" presStyleCnt="0">
        <dgm:presLayoutVars>
          <dgm:dir/>
          <dgm:animLvl val="lvl"/>
          <dgm:resizeHandles val="exact"/>
        </dgm:presLayoutVars>
      </dgm:prSet>
      <dgm:spPr/>
    </dgm:pt>
    <dgm:pt modelId="{167833B5-E5FF-4F44-A224-A791A9210914}" type="pres">
      <dgm:prSet presAssocID="{247EAF45-51E2-4F0E-BEF9-7C34D4BF17AB}" presName="compNode" presStyleCnt="0"/>
      <dgm:spPr/>
    </dgm:pt>
    <dgm:pt modelId="{AFF84F01-E894-486F-9AB4-96E145FB262C}" type="pres">
      <dgm:prSet presAssocID="{247EAF45-51E2-4F0E-BEF9-7C34D4BF17AB}" presName="aNode" presStyleLbl="bgShp" presStyleIdx="0" presStyleCnt="3"/>
      <dgm:spPr/>
    </dgm:pt>
    <dgm:pt modelId="{9A5424C6-F217-4585-883A-754547428E18}" type="pres">
      <dgm:prSet presAssocID="{247EAF45-51E2-4F0E-BEF9-7C34D4BF17AB}" presName="textNode" presStyleLbl="bgShp" presStyleIdx="0" presStyleCnt="3"/>
      <dgm:spPr/>
    </dgm:pt>
    <dgm:pt modelId="{73A77E3E-98B7-4960-BA36-0EB1F57613A4}" type="pres">
      <dgm:prSet presAssocID="{247EAF45-51E2-4F0E-BEF9-7C34D4BF17AB}" presName="compChildNode" presStyleCnt="0"/>
      <dgm:spPr/>
    </dgm:pt>
    <dgm:pt modelId="{9FEC50D6-2402-450C-B27A-919254520FE6}" type="pres">
      <dgm:prSet presAssocID="{247EAF45-51E2-4F0E-BEF9-7C34D4BF17AB}" presName="theInnerList" presStyleCnt="0"/>
      <dgm:spPr/>
    </dgm:pt>
    <dgm:pt modelId="{A77A7111-3F86-4EE7-9E1E-47B9EC53A6BF}" type="pres">
      <dgm:prSet presAssocID="{BFC11BBC-1C2E-4718-85F5-4AC5F90DDE34}" presName="childNode" presStyleLbl="node1" presStyleIdx="0" presStyleCnt="12">
        <dgm:presLayoutVars>
          <dgm:bulletEnabled val="1"/>
        </dgm:presLayoutVars>
      </dgm:prSet>
      <dgm:spPr/>
    </dgm:pt>
    <dgm:pt modelId="{E85C76A1-7C27-4841-B5BC-9B3AD31EBC43}" type="pres">
      <dgm:prSet presAssocID="{BFC11BBC-1C2E-4718-85F5-4AC5F90DDE34}" presName="aSpace2" presStyleCnt="0"/>
      <dgm:spPr/>
    </dgm:pt>
    <dgm:pt modelId="{801FB5D0-D8B4-4093-98CC-506C5C23D7E5}" type="pres">
      <dgm:prSet presAssocID="{DF288FA4-392D-4EDA-9A2A-5A4F70DC46E2}" presName="childNode" presStyleLbl="node1" presStyleIdx="1" presStyleCnt="12">
        <dgm:presLayoutVars>
          <dgm:bulletEnabled val="1"/>
        </dgm:presLayoutVars>
      </dgm:prSet>
      <dgm:spPr/>
    </dgm:pt>
    <dgm:pt modelId="{D4B915B2-6A02-4C4C-9876-982D22C72E5C}" type="pres">
      <dgm:prSet presAssocID="{DF288FA4-392D-4EDA-9A2A-5A4F70DC46E2}" presName="aSpace2" presStyleCnt="0"/>
      <dgm:spPr/>
    </dgm:pt>
    <dgm:pt modelId="{6CDAFF24-E224-48CE-8BE1-8230060CCE11}" type="pres">
      <dgm:prSet presAssocID="{93BC42AD-F1E9-42F3-9F58-E06D4AFAEC81}" presName="childNode" presStyleLbl="node1" presStyleIdx="2" presStyleCnt="12">
        <dgm:presLayoutVars>
          <dgm:bulletEnabled val="1"/>
        </dgm:presLayoutVars>
      </dgm:prSet>
      <dgm:spPr/>
    </dgm:pt>
    <dgm:pt modelId="{D729C04A-C14A-496A-95F8-E41C9819C557}" type="pres">
      <dgm:prSet presAssocID="{247EAF45-51E2-4F0E-BEF9-7C34D4BF17AB}" presName="aSpace" presStyleCnt="0"/>
      <dgm:spPr/>
    </dgm:pt>
    <dgm:pt modelId="{02A29BE8-3226-4530-B29A-75562CF74D94}" type="pres">
      <dgm:prSet presAssocID="{C293B609-2C5E-47B8-8721-0EB4C1F55595}" presName="compNode" presStyleCnt="0"/>
      <dgm:spPr/>
    </dgm:pt>
    <dgm:pt modelId="{396203EC-2BEF-4C6C-A04B-572B36A18372}" type="pres">
      <dgm:prSet presAssocID="{C293B609-2C5E-47B8-8721-0EB4C1F55595}" presName="aNode" presStyleLbl="bgShp" presStyleIdx="1" presStyleCnt="3"/>
      <dgm:spPr/>
    </dgm:pt>
    <dgm:pt modelId="{F0045A5C-5D73-4A62-8940-D1FA1E114EA6}" type="pres">
      <dgm:prSet presAssocID="{C293B609-2C5E-47B8-8721-0EB4C1F55595}" presName="textNode" presStyleLbl="bgShp" presStyleIdx="1" presStyleCnt="3"/>
      <dgm:spPr/>
    </dgm:pt>
    <dgm:pt modelId="{AFD3C40E-89FF-48D4-A01D-6CCC3EB66150}" type="pres">
      <dgm:prSet presAssocID="{C293B609-2C5E-47B8-8721-0EB4C1F55595}" presName="compChildNode" presStyleCnt="0"/>
      <dgm:spPr/>
    </dgm:pt>
    <dgm:pt modelId="{7AC72BF6-BCCD-498D-A35B-E5F538CEA4E8}" type="pres">
      <dgm:prSet presAssocID="{C293B609-2C5E-47B8-8721-0EB4C1F55595}" presName="theInnerList" presStyleCnt="0"/>
      <dgm:spPr/>
    </dgm:pt>
    <dgm:pt modelId="{BCB5CDE7-CBA4-479A-8FA7-F1D6AB35DABF}" type="pres">
      <dgm:prSet presAssocID="{802D61DB-3AC4-45B1-972A-E882C9602C16}" presName="childNode" presStyleLbl="node1" presStyleIdx="3" presStyleCnt="12">
        <dgm:presLayoutVars>
          <dgm:bulletEnabled val="1"/>
        </dgm:presLayoutVars>
      </dgm:prSet>
      <dgm:spPr/>
    </dgm:pt>
    <dgm:pt modelId="{4ED97655-E463-449D-8667-BB4C23541E70}" type="pres">
      <dgm:prSet presAssocID="{802D61DB-3AC4-45B1-972A-E882C9602C16}" presName="aSpace2" presStyleCnt="0"/>
      <dgm:spPr/>
    </dgm:pt>
    <dgm:pt modelId="{7ECA097D-9018-4EC1-B785-D0DB582F7A72}" type="pres">
      <dgm:prSet presAssocID="{D302335C-BA89-4E9F-8552-B18049CB0FA0}" presName="childNode" presStyleLbl="node1" presStyleIdx="4" presStyleCnt="12">
        <dgm:presLayoutVars>
          <dgm:bulletEnabled val="1"/>
        </dgm:presLayoutVars>
      </dgm:prSet>
      <dgm:spPr/>
    </dgm:pt>
    <dgm:pt modelId="{B4AC4CC1-D1D2-4E6E-93EF-15639DEA16DB}" type="pres">
      <dgm:prSet presAssocID="{D302335C-BA89-4E9F-8552-B18049CB0FA0}" presName="aSpace2" presStyleCnt="0"/>
      <dgm:spPr/>
    </dgm:pt>
    <dgm:pt modelId="{8B10F8C4-7272-4146-A3AE-D02545D9C0D1}" type="pres">
      <dgm:prSet presAssocID="{EFD46807-9259-4082-838D-F17DA10B8368}" presName="childNode" presStyleLbl="node1" presStyleIdx="5" presStyleCnt="12">
        <dgm:presLayoutVars>
          <dgm:bulletEnabled val="1"/>
        </dgm:presLayoutVars>
      </dgm:prSet>
      <dgm:spPr/>
    </dgm:pt>
    <dgm:pt modelId="{98F370D8-A6C4-4BB1-8DD0-73239D4B5CF7}" type="pres">
      <dgm:prSet presAssocID="{EFD46807-9259-4082-838D-F17DA10B8368}" presName="aSpace2" presStyleCnt="0"/>
      <dgm:spPr/>
    </dgm:pt>
    <dgm:pt modelId="{4C389047-C2CB-4B5C-9371-4280146A4B7C}" type="pres">
      <dgm:prSet presAssocID="{88C903CC-35B7-4017-9838-F2797BF0867F}" presName="childNode" presStyleLbl="node1" presStyleIdx="6" presStyleCnt="12">
        <dgm:presLayoutVars>
          <dgm:bulletEnabled val="1"/>
        </dgm:presLayoutVars>
      </dgm:prSet>
      <dgm:spPr/>
    </dgm:pt>
    <dgm:pt modelId="{95F1DF93-F5F5-43ED-BB9F-815C22232AA8}" type="pres">
      <dgm:prSet presAssocID="{88C903CC-35B7-4017-9838-F2797BF0867F}" presName="aSpace2" presStyleCnt="0"/>
      <dgm:spPr/>
    </dgm:pt>
    <dgm:pt modelId="{4221871A-B656-436F-A846-B8D3A50AD311}" type="pres">
      <dgm:prSet presAssocID="{3F99D14C-B5F7-40F2-BF7D-531C75E609C9}" presName="childNode" presStyleLbl="node1" presStyleIdx="7" presStyleCnt="12">
        <dgm:presLayoutVars>
          <dgm:bulletEnabled val="1"/>
        </dgm:presLayoutVars>
      </dgm:prSet>
      <dgm:spPr/>
    </dgm:pt>
    <dgm:pt modelId="{0CE0232B-7780-4290-B47F-84DDD1EDB3DD}" type="pres">
      <dgm:prSet presAssocID="{C293B609-2C5E-47B8-8721-0EB4C1F55595}" presName="aSpace" presStyleCnt="0"/>
      <dgm:spPr/>
    </dgm:pt>
    <dgm:pt modelId="{D1F674ED-1E58-4CB5-B871-DC339BC2DFCD}" type="pres">
      <dgm:prSet presAssocID="{755745AE-9CB6-4377-A827-68AD14B2FD75}" presName="compNode" presStyleCnt="0"/>
      <dgm:spPr/>
    </dgm:pt>
    <dgm:pt modelId="{9D6D7839-AF5A-49EA-AC6C-52E745952D85}" type="pres">
      <dgm:prSet presAssocID="{755745AE-9CB6-4377-A827-68AD14B2FD75}" presName="aNode" presStyleLbl="bgShp" presStyleIdx="2" presStyleCnt="3"/>
      <dgm:spPr/>
    </dgm:pt>
    <dgm:pt modelId="{84D29CE8-CD58-4296-B917-9AAADAD3E9FC}" type="pres">
      <dgm:prSet presAssocID="{755745AE-9CB6-4377-A827-68AD14B2FD75}" presName="textNode" presStyleLbl="bgShp" presStyleIdx="2" presStyleCnt="3"/>
      <dgm:spPr/>
    </dgm:pt>
    <dgm:pt modelId="{23FF6321-391A-4C81-9A0E-7B47D096DD47}" type="pres">
      <dgm:prSet presAssocID="{755745AE-9CB6-4377-A827-68AD14B2FD75}" presName="compChildNode" presStyleCnt="0"/>
      <dgm:spPr/>
    </dgm:pt>
    <dgm:pt modelId="{ACF2A3A8-71D5-4322-84A3-3410159C5E1D}" type="pres">
      <dgm:prSet presAssocID="{755745AE-9CB6-4377-A827-68AD14B2FD75}" presName="theInnerList" presStyleCnt="0"/>
      <dgm:spPr/>
    </dgm:pt>
    <dgm:pt modelId="{4A8CA441-7A30-4246-84F0-FFE34EC3BE50}" type="pres">
      <dgm:prSet presAssocID="{2C539396-9A64-4293-91A2-839B7DDDDAB4}" presName="childNode" presStyleLbl="node1" presStyleIdx="8" presStyleCnt="12">
        <dgm:presLayoutVars>
          <dgm:bulletEnabled val="1"/>
        </dgm:presLayoutVars>
      </dgm:prSet>
      <dgm:spPr/>
    </dgm:pt>
    <dgm:pt modelId="{93750EBF-6733-4726-9433-F6C708D1AAC4}" type="pres">
      <dgm:prSet presAssocID="{2C539396-9A64-4293-91A2-839B7DDDDAB4}" presName="aSpace2" presStyleCnt="0"/>
      <dgm:spPr/>
    </dgm:pt>
    <dgm:pt modelId="{77504496-57B4-450E-ABA0-EB80EF51C1A7}" type="pres">
      <dgm:prSet presAssocID="{9A6841AC-C9C8-4D05-81EE-919100ADF210}" presName="childNode" presStyleLbl="node1" presStyleIdx="9" presStyleCnt="12">
        <dgm:presLayoutVars>
          <dgm:bulletEnabled val="1"/>
        </dgm:presLayoutVars>
      </dgm:prSet>
      <dgm:spPr/>
    </dgm:pt>
    <dgm:pt modelId="{80B96653-19B5-4307-A023-7A6270C03F41}" type="pres">
      <dgm:prSet presAssocID="{9A6841AC-C9C8-4D05-81EE-919100ADF210}" presName="aSpace2" presStyleCnt="0"/>
      <dgm:spPr/>
    </dgm:pt>
    <dgm:pt modelId="{B6465BA3-77FE-4E30-AC4F-5EEA34F06A8A}" type="pres">
      <dgm:prSet presAssocID="{B0B1A381-723B-451D-80E7-F86DB4E54499}" presName="childNode" presStyleLbl="node1" presStyleIdx="10" presStyleCnt="12">
        <dgm:presLayoutVars>
          <dgm:bulletEnabled val="1"/>
        </dgm:presLayoutVars>
      </dgm:prSet>
      <dgm:spPr/>
    </dgm:pt>
    <dgm:pt modelId="{447A1EFD-85B7-4EE9-B268-96FE7F367CC1}" type="pres">
      <dgm:prSet presAssocID="{B0B1A381-723B-451D-80E7-F86DB4E54499}" presName="aSpace2" presStyleCnt="0"/>
      <dgm:spPr/>
    </dgm:pt>
    <dgm:pt modelId="{CBFA8330-14D1-442A-A881-ECA2182AA56A}" type="pres">
      <dgm:prSet presAssocID="{7E67A38F-E169-4836-91D8-DAF8CC47B753}" presName="childNode" presStyleLbl="node1" presStyleIdx="11" presStyleCnt="12">
        <dgm:presLayoutVars>
          <dgm:bulletEnabled val="1"/>
        </dgm:presLayoutVars>
      </dgm:prSet>
      <dgm:spPr/>
    </dgm:pt>
  </dgm:ptLst>
  <dgm:cxnLst>
    <dgm:cxn modelId="{01305CB8-4F0A-4D10-9BD7-0A892C68FE43}" type="presOf" srcId="{93BC42AD-F1E9-42F3-9F58-E06D4AFAEC81}" destId="{6CDAFF24-E224-48CE-8BE1-8230060CCE11}" srcOrd="0" destOrd="0" presId="urn:microsoft.com/office/officeart/2005/8/layout/lProcess2"/>
    <dgm:cxn modelId="{E12F9BC2-740E-4B33-AA7D-AA9E7FC8B5B5}" type="presOf" srcId="{755745AE-9CB6-4377-A827-68AD14B2FD75}" destId="{9D6D7839-AF5A-49EA-AC6C-52E745952D85}" srcOrd="0" destOrd="0" presId="urn:microsoft.com/office/officeart/2005/8/layout/lProcess2"/>
    <dgm:cxn modelId="{17F55E31-59D2-4531-BB99-0780A030B1AF}" srcId="{755745AE-9CB6-4377-A827-68AD14B2FD75}" destId="{9A6841AC-C9C8-4D05-81EE-919100ADF210}" srcOrd="1" destOrd="0" parTransId="{7E8D4C48-9838-4CD6-A0F0-F7DDFFDE438D}" sibTransId="{D20E605C-CFF3-4A8D-A09A-5FBD692E61E8}"/>
    <dgm:cxn modelId="{9AF48338-BEB0-411F-A158-672990A5082D}" srcId="{247EAF45-51E2-4F0E-BEF9-7C34D4BF17AB}" destId="{93BC42AD-F1E9-42F3-9F58-E06D4AFAEC81}" srcOrd="2" destOrd="0" parTransId="{47687513-F049-467E-86FC-7EB081583BE4}" sibTransId="{A1A42BE5-FA3A-44FA-BDB3-E39396557F9C}"/>
    <dgm:cxn modelId="{4EA04699-712D-4676-A1EC-97C8E2025617}" type="presOf" srcId="{BFC11BBC-1C2E-4718-85F5-4AC5F90DDE34}" destId="{A77A7111-3F86-4EE7-9E1E-47B9EC53A6BF}" srcOrd="0" destOrd="0" presId="urn:microsoft.com/office/officeart/2005/8/layout/lProcess2"/>
    <dgm:cxn modelId="{6BE8AC11-0339-4A80-8E07-33040108E6B8}" type="presOf" srcId="{247EAF45-51E2-4F0E-BEF9-7C34D4BF17AB}" destId="{9A5424C6-F217-4585-883A-754547428E18}" srcOrd="1" destOrd="0" presId="urn:microsoft.com/office/officeart/2005/8/layout/lProcess2"/>
    <dgm:cxn modelId="{052A8F2D-C1B3-41B9-8DD6-13940495A230}" type="presOf" srcId="{7E67A38F-E169-4836-91D8-DAF8CC47B753}" destId="{CBFA8330-14D1-442A-A881-ECA2182AA56A}" srcOrd="0" destOrd="0" presId="urn:microsoft.com/office/officeart/2005/8/layout/lProcess2"/>
    <dgm:cxn modelId="{3BA3DF82-C940-4534-B693-B3F2242E3500}" type="presOf" srcId="{2C539396-9A64-4293-91A2-839B7DDDDAB4}" destId="{4A8CA441-7A30-4246-84F0-FFE34EC3BE50}" srcOrd="0" destOrd="0" presId="urn:microsoft.com/office/officeart/2005/8/layout/lProcess2"/>
    <dgm:cxn modelId="{D7F94D2D-F4DF-42D5-8171-CEA5521E4C69}" type="presOf" srcId="{802D61DB-3AC4-45B1-972A-E882C9602C16}" destId="{BCB5CDE7-CBA4-479A-8FA7-F1D6AB35DABF}" srcOrd="0" destOrd="0" presId="urn:microsoft.com/office/officeart/2005/8/layout/lProcess2"/>
    <dgm:cxn modelId="{68E78289-F160-4844-9E38-A8B085321687}" type="presOf" srcId="{C293B609-2C5E-47B8-8721-0EB4C1F55595}" destId="{F0045A5C-5D73-4A62-8940-D1FA1E114EA6}" srcOrd="1" destOrd="0" presId="urn:microsoft.com/office/officeart/2005/8/layout/lProcess2"/>
    <dgm:cxn modelId="{0235E042-7255-4729-A322-7F46F9540FE4}" srcId="{9CF41905-19BD-4A62-A8E5-4CE7361A9D4E}" destId="{247EAF45-51E2-4F0E-BEF9-7C34D4BF17AB}" srcOrd="0" destOrd="0" parTransId="{72D90954-7713-4313-81F8-4FC0743A86A8}" sibTransId="{D48CC70A-5A83-41F1-9688-BFF5F213C1F9}"/>
    <dgm:cxn modelId="{4279B6C9-4825-4974-9F34-DE6232FDC25A}" type="presOf" srcId="{EFD46807-9259-4082-838D-F17DA10B8368}" destId="{8B10F8C4-7272-4146-A3AE-D02545D9C0D1}" srcOrd="0" destOrd="0" presId="urn:microsoft.com/office/officeart/2005/8/layout/lProcess2"/>
    <dgm:cxn modelId="{9215F73C-BD20-40EB-B598-4BA486D2DB0D}" srcId="{9CF41905-19BD-4A62-A8E5-4CE7361A9D4E}" destId="{755745AE-9CB6-4377-A827-68AD14B2FD75}" srcOrd="2" destOrd="0" parTransId="{A7C300BF-7C71-4E28-B1FC-8873B8D63726}" sibTransId="{11B63615-BB39-46B1-9B78-81BBC4F27BE2}"/>
    <dgm:cxn modelId="{18054A8F-D2E5-42C4-A08E-797ED01C337D}" srcId="{C293B609-2C5E-47B8-8721-0EB4C1F55595}" destId="{D302335C-BA89-4E9F-8552-B18049CB0FA0}" srcOrd="1" destOrd="0" parTransId="{0091F596-BD0C-48B7-8278-CACD4D6AABE0}" sibTransId="{AE798CA3-D938-4F4B-92FD-69F09F4B5510}"/>
    <dgm:cxn modelId="{FD6717A4-86B5-4E55-86C4-EF27C16B4896}" srcId="{755745AE-9CB6-4377-A827-68AD14B2FD75}" destId="{B0B1A381-723B-451D-80E7-F86DB4E54499}" srcOrd="2" destOrd="0" parTransId="{6B0C1B0D-B218-43B2-8113-518C1F567497}" sibTransId="{DC094198-29A6-4130-97DF-A964E31ABC7D}"/>
    <dgm:cxn modelId="{C46B0C90-0E21-491C-9E3B-EA36D62666E0}" srcId="{247EAF45-51E2-4F0E-BEF9-7C34D4BF17AB}" destId="{DF288FA4-392D-4EDA-9A2A-5A4F70DC46E2}" srcOrd="1" destOrd="0" parTransId="{33C93132-02DE-4A80-98E9-715535BE9C46}" sibTransId="{F1374902-EA8C-4D7B-8E1A-5707173CB223}"/>
    <dgm:cxn modelId="{F3DE5ECC-BED1-4E93-814C-6498B106882B}" type="presOf" srcId="{755745AE-9CB6-4377-A827-68AD14B2FD75}" destId="{84D29CE8-CD58-4296-B917-9AAADAD3E9FC}" srcOrd="1" destOrd="0" presId="urn:microsoft.com/office/officeart/2005/8/layout/lProcess2"/>
    <dgm:cxn modelId="{A30A8CFA-30C9-48CB-AC3B-FE4796F85807}" srcId="{C293B609-2C5E-47B8-8721-0EB4C1F55595}" destId="{88C903CC-35B7-4017-9838-F2797BF0867F}" srcOrd="3" destOrd="0" parTransId="{D104F510-511F-4F0B-83BB-6505BF2AC74C}" sibTransId="{C9AE9988-739E-465E-98F8-E654DDF4333F}"/>
    <dgm:cxn modelId="{121AE428-A567-48D0-854B-566A0FB35808}" type="presOf" srcId="{9A6841AC-C9C8-4D05-81EE-919100ADF210}" destId="{77504496-57B4-450E-ABA0-EB80EF51C1A7}" srcOrd="0" destOrd="0" presId="urn:microsoft.com/office/officeart/2005/8/layout/lProcess2"/>
    <dgm:cxn modelId="{B3523BC3-E815-4BDA-86C3-004E1F1FBB97}" type="presOf" srcId="{DF288FA4-392D-4EDA-9A2A-5A4F70DC46E2}" destId="{801FB5D0-D8B4-4093-98CC-506C5C23D7E5}" srcOrd="0" destOrd="0" presId="urn:microsoft.com/office/officeart/2005/8/layout/lProcess2"/>
    <dgm:cxn modelId="{61BA5DF2-BF20-4AD1-8633-7DC328EF43A7}" srcId="{C293B609-2C5E-47B8-8721-0EB4C1F55595}" destId="{802D61DB-3AC4-45B1-972A-E882C9602C16}" srcOrd="0" destOrd="0" parTransId="{C2F41FB2-D265-422F-AADF-D4B5C448CE59}" sibTransId="{5A81DA1B-72AC-49DF-AEDA-69B3ABA779FD}"/>
    <dgm:cxn modelId="{835B489E-4476-4538-8285-9CFA609A6C63}" type="presOf" srcId="{D302335C-BA89-4E9F-8552-B18049CB0FA0}" destId="{7ECA097D-9018-4EC1-B785-D0DB582F7A72}" srcOrd="0" destOrd="0" presId="urn:microsoft.com/office/officeart/2005/8/layout/lProcess2"/>
    <dgm:cxn modelId="{2AD3845E-C953-4500-8088-88F53097EE7F}" srcId="{755745AE-9CB6-4377-A827-68AD14B2FD75}" destId="{7E67A38F-E169-4836-91D8-DAF8CC47B753}" srcOrd="3" destOrd="0" parTransId="{C4CF6130-4F13-4DF6-AFF9-E7B0E36F3C80}" sibTransId="{C8A080FD-249A-4150-8DE8-4D3223EB5692}"/>
    <dgm:cxn modelId="{6B74D94A-02DD-4B9A-A79D-87BB1C2A2F86}" srcId="{247EAF45-51E2-4F0E-BEF9-7C34D4BF17AB}" destId="{BFC11BBC-1C2E-4718-85F5-4AC5F90DDE34}" srcOrd="0" destOrd="0" parTransId="{EEACDA52-D6C6-4FCB-B11E-0CA841212300}" sibTransId="{BB418D3D-0162-4E52-A342-0B5B4A103B22}"/>
    <dgm:cxn modelId="{EA0E4266-5A07-4B2D-BCA5-B44E50ED8C81}" srcId="{C293B609-2C5E-47B8-8721-0EB4C1F55595}" destId="{EFD46807-9259-4082-838D-F17DA10B8368}" srcOrd="2" destOrd="0" parTransId="{8A0B1009-2614-4C76-9169-E3524CA8B13D}" sibTransId="{1D940999-12BC-4CAE-85B9-697A72026D84}"/>
    <dgm:cxn modelId="{D16D3FA2-3DDD-4834-B0E3-E27CFB7C8830}" srcId="{C293B609-2C5E-47B8-8721-0EB4C1F55595}" destId="{3F99D14C-B5F7-40F2-BF7D-531C75E609C9}" srcOrd="4" destOrd="0" parTransId="{0F3E0195-737B-4F22-A2DE-77F07DA92FB3}" sibTransId="{616F5514-FEAA-4563-BADA-4B45CFB95D69}"/>
    <dgm:cxn modelId="{0C791731-F2F7-4C13-8362-EC982415597C}" srcId="{755745AE-9CB6-4377-A827-68AD14B2FD75}" destId="{2C539396-9A64-4293-91A2-839B7DDDDAB4}" srcOrd="0" destOrd="0" parTransId="{5CEE7ED4-781C-4684-864B-EC2264C9C8F7}" sibTransId="{57C78607-8F76-4BBE-B104-93CE9182F82C}"/>
    <dgm:cxn modelId="{1F8D340A-299A-4026-AE07-2C396E577A14}" type="presOf" srcId="{9CF41905-19BD-4A62-A8E5-4CE7361A9D4E}" destId="{5A4B8A06-DFEF-49BD-BA35-72E2B62F542F}" srcOrd="0" destOrd="0" presId="urn:microsoft.com/office/officeart/2005/8/layout/lProcess2"/>
    <dgm:cxn modelId="{90F56C35-0C55-47CC-9059-6FE32C35CCC0}" type="presOf" srcId="{B0B1A381-723B-451D-80E7-F86DB4E54499}" destId="{B6465BA3-77FE-4E30-AC4F-5EEA34F06A8A}" srcOrd="0" destOrd="0" presId="urn:microsoft.com/office/officeart/2005/8/layout/lProcess2"/>
    <dgm:cxn modelId="{2C62FB92-3F17-41FB-89BC-81A14276F15F}" type="presOf" srcId="{247EAF45-51E2-4F0E-BEF9-7C34D4BF17AB}" destId="{AFF84F01-E894-486F-9AB4-96E145FB262C}" srcOrd="0" destOrd="0" presId="urn:microsoft.com/office/officeart/2005/8/layout/lProcess2"/>
    <dgm:cxn modelId="{4FB19610-951A-47C3-BFDF-4C4B395C62E8}" type="presOf" srcId="{88C903CC-35B7-4017-9838-F2797BF0867F}" destId="{4C389047-C2CB-4B5C-9371-4280146A4B7C}" srcOrd="0" destOrd="0" presId="urn:microsoft.com/office/officeart/2005/8/layout/lProcess2"/>
    <dgm:cxn modelId="{614D872D-2AC7-4768-B43D-6FED7DCF79EE}" srcId="{9CF41905-19BD-4A62-A8E5-4CE7361A9D4E}" destId="{C293B609-2C5E-47B8-8721-0EB4C1F55595}" srcOrd="1" destOrd="0" parTransId="{F6CA4CDC-79FC-4AF7-9B7B-09CD38E52CF8}" sibTransId="{54B30D86-82F5-4F2D-8F97-23D1C6D1050E}"/>
    <dgm:cxn modelId="{2481441C-E50F-45B1-B1D8-00D9D60ABEF3}" type="presOf" srcId="{C293B609-2C5E-47B8-8721-0EB4C1F55595}" destId="{396203EC-2BEF-4C6C-A04B-572B36A18372}" srcOrd="0" destOrd="0" presId="urn:microsoft.com/office/officeart/2005/8/layout/lProcess2"/>
    <dgm:cxn modelId="{19434251-B6B6-46EA-B1BC-7F83B93D0C1F}" type="presOf" srcId="{3F99D14C-B5F7-40F2-BF7D-531C75E609C9}" destId="{4221871A-B656-436F-A846-B8D3A50AD311}" srcOrd="0" destOrd="0" presId="urn:microsoft.com/office/officeart/2005/8/layout/lProcess2"/>
    <dgm:cxn modelId="{B51FBA26-B8D4-43EE-B7C1-5DC46D57459A}" type="presParOf" srcId="{5A4B8A06-DFEF-49BD-BA35-72E2B62F542F}" destId="{167833B5-E5FF-4F44-A224-A791A9210914}" srcOrd="0" destOrd="0" presId="urn:microsoft.com/office/officeart/2005/8/layout/lProcess2"/>
    <dgm:cxn modelId="{929487FD-C6BB-4C82-A83D-EC5F08C23254}" type="presParOf" srcId="{167833B5-E5FF-4F44-A224-A791A9210914}" destId="{AFF84F01-E894-486F-9AB4-96E145FB262C}" srcOrd="0" destOrd="0" presId="urn:microsoft.com/office/officeart/2005/8/layout/lProcess2"/>
    <dgm:cxn modelId="{F319542E-8CAB-49E6-ABBC-E85392B3836B}" type="presParOf" srcId="{167833B5-E5FF-4F44-A224-A791A9210914}" destId="{9A5424C6-F217-4585-883A-754547428E18}" srcOrd="1" destOrd="0" presId="urn:microsoft.com/office/officeart/2005/8/layout/lProcess2"/>
    <dgm:cxn modelId="{3F562175-011A-40DE-88EB-06149155042F}" type="presParOf" srcId="{167833B5-E5FF-4F44-A224-A791A9210914}" destId="{73A77E3E-98B7-4960-BA36-0EB1F57613A4}" srcOrd="2" destOrd="0" presId="urn:microsoft.com/office/officeart/2005/8/layout/lProcess2"/>
    <dgm:cxn modelId="{3E14482F-1904-40ED-A05A-C2C7253D34B0}" type="presParOf" srcId="{73A77E3E-98B7-4960-BA36-0EB1F57613A4}" destId="{9FEC50D6-2402-450C-B27A-919254520FE6}" srcOrd="0" destOrd="0" presId="urn:microsoft.com/office/officeart/2005/8/layout/lProcess2"/>
    <dgm:cxn modelId="{58A3F963-7CEC-42C8-B931-BAB99156F3D7}" type="presParOf" srcId="{9FEC50D6-2402-450C-B27A-919254520FE6}" destId="{A77A7111-3F86-4EE7-9E1E-47B9EC53A6BF}" srcOrd="0" destOrd="0" presId="urn:microsoft.com/office/officeart/2005/8/layout/lProcess2"/>
    <dgm:cxn modelId="{7E75DACF-62A0-4223-85C4-41867A266F41}" type="presParOf" srcId="{9FEC50D6-2402-450C-B27A-919254520FE6}" destId="{E85C76A1-7C27-4841-B5BC-9B3AD31EBC43}" srcOrd="1" destOrd="0" presId="urn:microsoft.com/office/officeart/2005/8/layout/lProcess2"/>
    <dgm:cxn modelId="{4CF22AFC-D997-4061-8434-3AF39608B8A7}" type="presParOf" srcId="{9FEC50D6-2402-450C-B27A-919254520FE6}" destId="{801FB5D0-D8B4-4093-98CC-506C5C23D7E5}" srcOrd="2" destOrd="0" presId="urn:microsoft.com/office/officeart/2005/8/layout/lProcess2"/>
    <dgm:cxn modelId="{6D245BA5-BE5F-4AFE-8B60-F83DF5D1EBBC}" type="presParOf" srcId="{9FEC50D6-2402-450C-B27A-919254520FE6}" destId="{D4B915B2-6A02-4C4C-9876-982D22C72E5C}" srcOrd="3" destOrd="0" presId="urn:microsoft.com/office/officeart/2005/8/layout/lProcess2"/>
    <dgm:cxn modelId="{ABE2ABF3-20FC-40C0-B21F-6DE5353B864D}" type="presParOf" srcId="{9FEC50D6-2402-450C-B27A-919254520FE6}" destId="{6CDAFF24-E224-48CE-8BE1-8230060CCE11}" srcOrd="4" destOrd="0" presId="urn:microsoft.com/office/officeart/2005/8/layout/lProcess2"/>
    <dgm:cxn modelId="{22C2A622-181F-460A-8EFF-6989635490BA}" type="presParOf" srcId="{5A4B8A06-DFEF-49BD-BA35-72E2B62F542F}" destId="{D729C04A-C14A-496A-95F8-E41C9819C557}" srcOrd="1" destOrd="0" presId="urn:microsoft.com/office/officeart/2005/8/layout/lProcess2"/>
    <dgm:cxn modelId="{C91FD7C6-6535-4AFE-9B81-CE0005EEA4CF}" type="presParOf" srcId="{5A4B8A06-DFEF-49BD-BA35-72E2B62F542F}" destId="{02A29BE8-3226-4530-B29A-75562CF74D94}" srcOrd="2" destOrd="0" presId="urn:microsoft.com/office/officeart/2005/8/layout/lProcess2"/>
    <dgm:cxn modelId="{C873B09C-0BC6-45F7-B319-9BD07847B048}" type="presParOf" srcId="{02A29BE8-3226-4530-B29A-75562CF74D94}" destId="{396203EC-2BEF-4C6C-A04B-572B36A18372}" srcOrd="0" destOrd="0" presId="urn:microsoft.com/office/officeart/2005/8/layout/lProcess2"/>
    <dgm:cxn modelId="{4785B826-44B8-4013-ABA9-777F2BF26A55}" type="presParOf" srcId="{02A29BE8-3226-4530-B29A-75562CF74D94}" destId="{F0045A5C-5D73-4A62-8940-D1FA1E114EA6}" srcOrd="1" destOrd="0" presId="urn:microsoft.com/office/officeart/2005/8/layout/lProcess2"/>
    <dgm:cxn modelId="{B2A8008F-5E42-4896-9A33-88E7552CDD16}" type="presParOf" srcId="{02A29BE8-3226-4530-B29A-75562CF74D94}" destId="{AFD3C40E-89FF-48D4-A01D-6CCC3EB66150}" srcOrd="2" destOrd="0" presId="urn:microsoft.com/office/officeart/2005/8/layout/lProcess2"/>
    <dgm:cxn modelId="{58A09371-F777-479C-8C72-1225595FCA25}" type="presParOf" srcId="{AFD3C40E-89FF-48D4-A01D-6CCC3EB66150}" destId="{7AC72BF6-BCCD-498D-A35B-E5F538CEA4E8}" srcOrd="0" destOrd="0" presId="urn:microsoft.com/office/officeart/2005/8/layout/lProcess2"/>
    <dgm:cxn modelId="{80B23B7E-C05C-415D-A2FA-2F70B39D6A73}" type="presParOf" srcId="{7AC72BF6-BCCD-498D-A35B-E5F538CEA4E8}" destId="{BCB5CDE7-CBA4-479A-8FA7-F1D6AB35DABF}" srcOrd="0" destOrd="0" presId="urn:microsoft.com/office/officeart/2005/8/layout/lProcess2"/>
    <dgm:cxn modelId="{E6EB86F1-485A-439B-9AC9-53F79043439A}" type="presParOf" srcId="{7AC72BF6-BCCD-498D-A35B-E5F538CEA4E8}" destId="{4ED97655-E463-449D-8667-BB4C23541E70}" srcOrd="1" destOrd="0" presId="urn:microsoft.com/office/officeart/2005/8/layout/lProcess2"/>
    <dgm:cxn modelId="{C876C963-A0CC-41BE-93C9-8ECC0CED588A}" type="presParOf" srcId="{7AC72BF6-BCCD-498D-A35B-E5F538CEA4E8}" destId="{7ECA097D-9018-4EC1-B785-D0DB582F7A72}" srcOrd="2" destOrd="0" presId="urn:microsoft.com/office/officeart/2005/8/layout/lProcess2"/>
    <dgm:cxn modelId="{854D2568-8873-4E33-9FD7-7FE648978682}" type="presParOf" srcId="{7AC72BF6-BCCD-498D-A35B-E5F538CEA4E8}" destId="{B4AC4CC1-D1D2-4E6E-93EF-15639DEA16DB}" srcOrd="3" destOrd="0" presId="urn:microsoft.com/office/officeart/2005/8/layout/lProcess2"/>
    <dgm:cxn modelId="{EDA19EF7-15A1-4845-B422-ADB6F046B315}" type="presParOf" srcId="{7AC72BF6-BCCD-498D-A35B-E5F538CEA4E8}" destId="{8B10F8C4-7272-4146-A3AE-D02545D9C0D1}" srcOrd="4" destOrd="0" presId="urn:microsoft.com/office/officeart/2005/8/layout/lProcess2"/>
    <dgm:cxn modelId="{44EF4532-EB2E-4E5D-866C-26CF48222B6E}" type="presParOf" srcId="{7AC72BF6-BCCD-498D-A35B-E5F538CEA4E8}" destId="{98F370D8-A6C4-4BB1-8DD0-73239D4B5CF7}" srcOrd="5" destOrd="0" presId="urn:microsoft.com/office/officeart/2005/8/layout/lProcess2"/>
    <dgm:cxn modelId="{333CCF2B-A36F-461B-8782-A57C1D2BEA5F}" type="presParOf" srcId="{7AC72BF6-BCCD-498D-A35B-E5F538CEA4E8}" destId="{4C389047-C2CB-4B5C-9371-4280146A4B7C}" srcOrd="6" destOrd="0" presId="urn:microsoft.com/office/officeart/2005/8/layout/lProcess2"/>
    <dgm:cxn modelId="{032DB7B6-7DB3-4831-AE65-A3027E720F2B}" type="presParOf" srcId="{7AC72BF6-BCCD-498D-A35B-E5F538CEA4E8}" destId="{95F1DF93-F5F5-43ED-BB9F-815C22232AA8}" srcOrd="7" destOrd="0" presId="urn:microsoft.com/office/officeart/2005/8/layout/lProcess2"/>
    <dgm:cxn modelId="{8B474619-C023-42AD-864B-16343BCE72EE}" type="presParOf" srcId="{7AC72BF6-BCCD-498D-A35B-E5F538CEA4E8}" destId="{4221871A-B656-436F-A846-B8D3A50AD311}" srcOrd="8" destOrd="0" presId="urn:microsoft.com/office/officeart/2005/8/layout/lProcess2"/>
    <dgm:cxn modelId="{83B14D00-B2F5-45A9-A151-1A0EBAC365D9}" type="presParOf" srcId="{5A4B8A06-DFEF-49BD-BA35-72E2B62F542F}" destId="{0CE0232B-7780-4290-B47F-84DDD1EDB3DD}" srcOrd="3" destOrd="0" presId="urn:microsoft.com/office/officeart/2005/8/layout/lProcess2"/>
    <dgm:cxn modelId="{3312FA1D-ADD9-4DB4-9D99-CDA50C521E9A}" type="presParOf" srcId="{5A4B8A06-DFEF-49BD-BA35-72E2B62F542F}" destId="{D1F674ED-1E58-4CB5-B871-DC339BC2DFCD}" srcOrd="4" destOrd="0" presId="urn:microsoft.com/office/officeart/2005/8/layout/lProcess2"/>
    <dgm:cxn modelId="{89E8F002-6850-4B1A-8EB1-B379B0255E35}" type="presParOf" srcId="{D1F674ED-1E58-4CB5-B871-DC339BC2DFCD}" destId="{9D6D7839-AF5A-49EA-AC6C-52E745952D85}" srcOrd="0" destOrd="0" presId="urn:microsoft.com/office/officeart/2005/8/layout/lProcess2"/>
    <dgm:cxn modelId="{8F0550BD-8679-4F6D-9889-FE5EE8930BE5}" type="presParOf" srcId="{D1F674ED-1E58-4CB5-B871-DC339BC2DFCD}" destId="{84D29CE8-CD58-4296-B917-9AAADAD3E9FC}" srcOrd="1" destOrd="0" presId="urn:microsoft.com/office/officeart/2005/8/layout/lProcess2"/>
    <dgm:cxn modelId="{52305BDC-B660-4DCB-B1F3-9A00E7DF9403}" type="presParOf" srcId="{D1F674ED-1E58-4CB5-B871-DC339BC2DFCD}" destId="{23FF6321-391A-4C81-9A0E-7B47D096DD47}" srcOrd="2" destOrd="0" presId="urn:microsoft.com/office/officeart/2005/8/layout/lProcess2"/>
    <dgm:cxn modelId="{00DCD33D-BC97-4224-8D42-CC47D7F6E11F}" type="presParOf" srcId="{23FF6321-391A-4C81-9A0E-7B47D096DD47}" destId="{ACF2A3A8-71D5-4322-84A3-3410159C5E1D}" srcOrd="0" destOrd="0" presId="urn:microsoft.com/office/officeart/2005/8/layout/lProcess2"/>
    <dgm:cxn modelId="{2202BF6B-A7F9-49B4-8956-69D8C977B8A7}" type="presParOf" srcId="{ACF2A3A8-71D5-4322-84A3-3410159C5E1D}" destId="{4A8CA441-7A30-4246-84F0-FFE34EC3BE50}" srcOrd="0" destOrd="0" presId="urn:microsoft.com/office/officeart/2005/8/layout/lProcess2"/>
    <dgm:cxn modelId="{7578C3D7-31E0-4757-A3AE-B8C7FAD85E73}" type="presParOf" srcId="{ACF2A3A8-71D5-4322-84A3-3410159C5E1D}" destId="{93750EBF-6733-4726-9433-F6C708D1AAC4}" srcOrd="1" destOrd="0" presId="urn:microsoft.com/office/officeart/2005/8/layout/lProcess2"/>
    <dgm:cxn modelId="{9167DBAD-4BE3-416E-98EE-60E3FAE9F536}" type="presParOf" srcId="{ACF2A3A8-71D5-4322-84A3-3410159C5E1D}" destId="{77504496-57B4-450E-ABA0-EB80EF51C1A7}" srcOrd="2" destOrd="0" presId="urn:microsoft.com/office/officeart/2005/8/layout/lProcess2"/>
    <dgm:cxn modelId="{87B7F3D3-D1B1-4298-96EC-88581486BC70}" type="presParOf" srcId="{ACF2A3A8-71D5-4322-84A3-3410159C5E1D}" destId="{80B96653-19B5-4307-A023-7A6270C03F41}" srcOrd="3" destOrd="0" presId="urn:microsoft.com/office/officeart/2005/8/layout/lProcess2"/>
    <dgm:cxn modelId="{6FB743A0-57C1-456A-8BFC-451E6D1D7070}" type="presParOf" srcId="{ACF2A3A8-71D5-4322-84A3-3410159C5E1D}" destId="{B6465BA3-77FE-4E30-AC4F-5EEA34F06A8A}" srcOrd="4" destOrd="0" presId="urn:microsoft.com/office/officeart/2005/8/layout/lProcess2"/>
    <dgm:cxn modelId="{53365C0C-E383-4A54-B2D7-B2D24CB178D5}" type="presParOf" srcId="{ACF2A3A8-71D5-4322-84A3-3410159C5E1D}" destId="{447A1EFD-85B7-4EE9-B268-96FE7F367CC1}" srcOrd="5" destOrd="0" presId="urn:microsoft.com/office/officeart/2005/8/layout/lProcess2"/>
    <dgm:cxn modelId="{9399EF11-424D-4CA0-8D50-DD9386EC0857}" type="presParOf" srcId="{ACF2A3A8-71D5-4322-84A3-3410159C5E1D}" destId="{CBFA8330-14D1-442A-A881-ECA2182AA56A}"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B7F61A-30ED-4A52-B8BC-28302CF3686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fr-FR"/>
        </a:p>
      </dgm:t>
    </dgm:pt>
    <dgm:pt modelId="{8BC61255-878A-43E0-99C5-74B958E545A8}">
      <dgm:prSet phldrT="[Texte]"/>
      <dgm:spPr/>
      <dgm:t>
        <a:bodyPr/>
        <a:lstStyle/>
        <a:p>
          <a:r>
            <a:rPr lang="fr-FR" dirty="0" err="1" smtClean="0"/>
            <a:t>find</a:t>
          </a:r>
          <a:endParaRPr lang="fr-FR" dirty="0"/>
        </a:p>
      </dgm:t>
    </dgm:pt>
    <dgm:pt modelId="{78A0CFEB-43DD-4AB1-98D0-57B5FA83DA48}" type="parTrans" cxnId="{B5547EDE-D1CD-4954-983D-D19DADBD5BF6}">
      <dgm:prSet/>
      <dgm:spPr/>
      <dgm:t>
        <a:bodyPr/>
        <a:lstStyle/>
        <a:p>
          <a:endParaRPr lang="fr-FR"/>
        </a:p>
      </dgm:t>
    </dgm:pt>
    <dgm:pt modelId="{DA978B6C-47FC-49FE-B28D-6C1ABB504191}" type="sibTrans" cxnId="{B5547EDE-D1CD-4954-983D-D19DADBD5BF6}">
      <dgm:prSet/>
      <dgm:spPr/>
      <dgm:t>
        <a:bodyPr/>
        <a:lstStyle/>
        <a:p>
          <a:endParaRPr lang="fr-FR"/>
        </a:p>
      </dgm:t>
    </dgm:pt>
    <dgm:pt modelId="{AF8147DF-BD63-4E1C-B807-31CFE147B4BF}">
      <dgm:prSet/>
      <dgm:spPr/>
      <dgm:t>
        <a:bodyPr/>
        <a:lstStyle/>
        <a:p>
          <a:r>
            <a:rPr lang="fr-FR" dirty="0" smtClean="0"/>
            <a:t>any_of</a:t>
          </a:r>
          <a:endParaRPr lang="fr-FR" dirty="0"/>
        </a:p>
      </dgm:t>
    </dgm:pt>
    <dgm:pt modelId="{20A4C1B3-D703-4860-AC21-063D65EE15BD}" type="parTrans" cxnId="{AE4B5EE2-9742-4A9E-B561-B2654D8C2121}">
      <dgm:prSet/>
      <dgm:spPr/>
      <dgm:t>
        <a:bodyPr/>
        <a:lstStyle/>
        <a:p>
          <a:endParaRPr lang="fr-FR"/>
        </a:p>
      </dgm:t>
    </dgm:pt>
    <dgm:pt modelId="{41E990D4-9C37-473E-BD67-84AB2C6DE415}" type="sibTrans" cxnId="{AE4B5EE2-9742-4A9E-B561-B2654D8C2121}">
      <dgm:prSet/>
      <dgm:spPr/>
      <dgm:t>
        <a:bodyPr/>
        <a:lstStyle/>
        <a:p>
          <a:endParaRPr lang="fr-FR"/>
        </a:p>
      </dgm:t>
    </dgm:pt>
    <dgm:pt modelId="{CC97A072-802F-4246-AE6B-B4AD7087EA9E}">
      <dgm:prSet/>
      <dgm:spPr/>
      <dgm:t>
        <a:bodyPr/>
        <a:lstStyle/>
        <a:p>
          <a:r>
            <a:rPr lang="fr-FR" dirty="0" smtClean="0"/>
            <a:t>count</a:t>
          </a:r>
          <a:endParaRPr lang="fr-FR" dirty="0"/>
        </a:p>
      </dgm:t>
    </dgm:pt>
    <dgm:pt modelId="{0FE90DCE-A47E-47B4-8460-B24A26D0CCA0}" type="parTrans" cxnId="{512703DD-09FE-4CA7-AB0D-0E9D0BAF3FF3}">
      <dgm:prSet/>
      <dgm:spPr/>
      <dgm:t>
        <a:bodyPr/>
        <a:lstStyle/>
        <a:p>
          <a:endParaRPr lang="fr-FR"/>
        </a:p>
      </dgm:t>
    </dgm:pt>
    <dgm:pt modelId="{A446E4C3-F861-4116-80F2-ABC970835A9A}" type="sibTrans" cxnId="{512703DD-09FE-4CA7-AB0D-0E9D0BAF3FF3}">
      <dgm:prSet/>
      <dgm:spPr/>
      <dgm:t>
        <a:bodyPr/>
        <a:lstStyle/>
        <a:p>
          <a:endParaRPr lang="fr-FR"/>
        </a:p>
      </dgm:t>
    </dgm:pt>
    <dgm:pt modelId="{49B7CDC5-45A2-417F-916F-D4E5EFF27E8F}">
      <dgm:prSet/>
      <dgm:spPr/>
      <dgm:t>
        <a:bodyPr/>
        <a:lstStyle/>
        <a:p>
          <a:r>
            <a:rPr lang="fr-FR" dirty="0" err="1" smtClean="0"/>
            <a:t>all_of</a:t>
          </a:r>
          <a:endParaRPr lang="fr-FR" dirty="0"/>
        </a:p>
      </dgm:t>
    </dgm:pt>
    <dgm:pt modelId="{1DB4E300-D006-4435-8290-4EB1E6317679}" type="parTrans" cxnId="{2DE7CB89-9A7D-4A18-8497-A3843411476C}">
      <dgm:prSet/>
      <dgm:spPr/>
      <dgm:t>
        <a:bodyPr/>
        <a:lstStyle/>
        <a:p>
          <a:endParaRPr lang="fr-FR"/>
        </a:p>
      </dgm:t>
    </dgm:pt>
    <dgm:pt modelId="{749B9A71-5E5A-4C7E-8415-63007CB8614A}" type="sibTrans" cxnId="{2DE7CB89-9A7D-4A18-8497-A3843411476C}">
      <dgm:prSet/>
      <dgm:spPr/>
      <dgm:t>
        <a:bodyPr/>
        <a:lstStyle/>
        <a:p>
          <a:endParaRPr lang="fr-FR"/>
        </a:p>
      </dgm:t>
    </dgm:pt>
    <dgm:pt modelId="{6A0C1D34-FE07-4F29-AC7F-110116AC4361}">
      <dgm:prSet/>
      <dgm:spPr/>
      <dgm:t>
        <a:bodyPr/>
        <a:lstStyle/>
        <a:p>
          <a:r>
            <a:rPr lang="fr-FR" dirty="0" smtClean="0"/>
            <a:t>find_if</a:t>
          </a:r>
          <a:endParaRPr lang="fr-FR" dirty="0"/>
        </a:p>
      </dgm:t>
    </dgm:pt>
    <dgm:pt modelId="{5214A2C5-79BB-482C-8725-63DA7A996440}" type="parTrans" cxnId="{447E119B-2D47-498D-9BA6-BB522FDD8057}">
      <dgm:prSet/>
      <dgm:spPr/>
      <dgm:t>
        <a:bodyPr/>
        <a:lstStyle/>
        <a:p>
          <a:endParaRPr lang="fr-FR"/>
        </a:p>
      </dgm:t>
    </dgm:pt>
    <dgm:pt modelId="{87D2FF9C-7081-4AC2-B952-9B5D36ED5ADF}" type="sibTrans" cxnId="{447E119B-2D47-498D-9BA6-BB522FDD8057}">
      <dgm:prSet/>
      <dgm:spPr/>
      <dgm:t>
        <a:bodyPr/>
        <a:lstStyle/>
        <a:p>
          <a:endParaRPr lang="fr-FR"/>
        </a:p>
      </dgm:t>
    </dgm:pt>
    <dgm:pt modelId="{407E7A21-8DE3-4264-81C8-88AD94B3BE17}">
      <dgm:prSet/>
      <dgm:spPr/>
      <dgm:t>
        <a:bodyPr/>
        <a:lstStyle/>
        <a:p>
          <a:r>
            <a:rPr lang="fr-FR" dirty="0" smtClean="0"/>
            <a:t>for_each</a:t>
          </a:r>
          <a:endParaRPr lang="fr-FR" dirty="0"/>
        </a:p>
      </dgm:t>
    </dgm:pt>
    <dgm:pt modelId="{187BCC76-FB96-4E43-905E-6D7A631F88B0}" type="parTrans" cxnId="{0B4E3722-C525-4887-B995-D1D5D63CB0BD}">
      <dgm:prSet/>
      <dgm:spPr/>
      <dgm:t>
        <a:bodyPr/>
        <a:lstStyle/>
        <a:p>
          <a:endParaRPr lang="fr-FR"/>
        </a:p>
      </dgm:t>
    </dgm:pt>
    <dgm:pt modelId="{4D6C3863-CE7D-4CDD-85D8-8824BC19DABA}" type="sibTrans" cxnId="{0B4E3722-C525-4887-B995-D1D5D63CB0BD}">
      <dgm:prSet/>
      <dgm:spPr/>
      <dgm:t>
        <a:bodyPr/>
        <a:lstStyle/>
        <a:p>
          <a:endParaRPr lang="fr-FR"/>
        </a:p>
      </dgm:t>
    </dgm:pt>
    <dgm:pt modelId="{C4D38500-7037-40A9-B23E-DE7C6EB0AD1E}">
      <dgm:prSet/>
      <dgm:spPr/>
      <dgm:t>
        <a:bodyPr/>
        <a:lstStyle/>
        <a:p>
          <a:r>
            <a:rPr lang="fr-FR" dirty="0" smtClean="0"/>
            <a:t>none_of</a:t>
          </a:r>
          <a:endParaRPr lang="fr-FR" dirty="0"/>
        </a:p>
      </dgm:t>
    </dgm:pt>
    <dgm:pt modelId="{6C051E27-3404-4389-95DE-B53B119D2D62}" type="parTrans" cxnId="{6D7BE12D-E59A-4FE7-A4FF-170F84DD33ED}">
      <dgm:prSet/>
      <dgm:spPr/>
      <dgm:t>
        <a:bodyPr/>
        <a:lstStyle/>
        <a:p>
          <a:endParaRPr lang="fr-FR"/>
        </a:p>
      </dgm:t>
    </dgm:pt>
    <dgm:pt modelId="{7C85FD9C-9DBF-4D1D-BDBA-D796AD1F2818}" type="sibTrans" cxnId="{6D7BE12D-E59A-4FE7-A4FF-170F84DD33ED}">
      <dgm:prSet/>
      <dgm:spPr/>
      <dgm:t>
        <a:bodyPr/>
        <a:lstStyle/>
        <a:p>
          <a:endParaRPr lang="fr-FR"/>
        </a:p>
      </dgm:t>
    </dgm:pt>
    <dgm:pt modelId="{1BB953B5-C933-4197-B814-9CF6629800DC}">
      <dgm:prSet/>
      <dgm:spPr/>
      <dgm:t>
        <a:bodyPr/>
        <a:lstStyle/>
        <a:p>
          <a:r>
            <a:rPr lang="fr-FR" dirty="0" smtClean="0"/>
            <a:t>partition</a:t>
          </a:r>
          <a:endParaRPr lang="fr-FR" dirty="0"/>
        </a:p>
      </dgm:t>
    </dgm:pt>
    <dgm:pt modelId="{6173D493-E39F-4DF7-89CA-E3F244D40051}" type="parTrans" cxnId="{7C1D1A8E-452E-4B07-8E54-A4A09E2B4432}">
      <dgm:prSet/>
      <dgm:spPr/>
      <dgm:t>
        <a:bodyPr/>
        <a:lstStyle/>
        <a:p>
          <a:endParaRPr lang="fr-FR"/>
        </a:p>
      </dgm:t>
    </dgm:pt>
    <dgm:pt modelId="{B46D919D-47D2-4878-BB10-13E160AF4255}" type="sibTrans" cxnId="{7C1D1A8E-452E-4B07-8E54-A4A09E2B4432}">
      <dgm:prSet/>
      <dgm:spPr/>
      <dgm:t>
        <a:bodyPr/>
        <a:lstStyle/>
        <a:p>
          <a:endParaRPr lang="fr-FR"/>
        </a:p>
      </dgm:t>
    </dgm:pt>
    <dgm:pt modelId="{F194686F-54E6-457B-9891-380F43F7679B}">
      <dgm:prSet/>
      <dgm:spPr/>
      <dgm:t>
        <a:bodyPr/>
        <a:lstStyle/>
        <a:p>
          <a:r>
            <a:rPr lang="fr-FR" dirty="0" smtClean="0"/>
            <a:t>reduce</a:t>
          </a:r>
          <a:endParaRPr lang="fr-FR" dirty="0"/>
        </a:p>
      </dgm:t>
    </dgm:pt>
    <dgm:pt modelId="{2F04B933-B5C1-4151-8CD9-DE5B2BA99807}" type="parTrans" cxnId="{2750ABF6-449B-4E13-B15D-83DDD0DE0E58}">
      <dgm:prSet/>
      <dgm:spPr/>
      <dgm:t>
        <a:bodyPr/>
        <a:lstStyle/>
        <a:p>
          <a:endParaRPr lang="fr-FR"/>
        </a:p>
      </dgm:t>
    </dgm:pt>
    <dgm:pt modelId="{8FB7C16A-E797-4D6B-9C70-E281FC11B246}" type="sibTrans" cxnId="{2750ABF6-449B-4E13-B15D-83DDD0DE0E58}">
      <dgm:prSet/>
      <dgm:spPr/>
      <dgm:t>
        <a:bodyPr/>
        <a:lstStyle/>
        <a:p>
          <a:endParaRPr lang="fr-FR"/>
        </a:p>
      </dgm:t>
    </dgm:pt>
    <dgm:pt modelId="{C73C5CCB-F042-45D9-AB99-D824D527E6DA}">
      <dgm:prSet/>
      <dgm:spPr/>
      <dgm:t>
        <a:bodyPr/>
        <a:lstStyle/>
        <a:p>
          <a:r>
            <a:rPr lang="fr-FR" dirty="0" smtClean="0"/>
            <a:t>remove</a:t>
          </a:r>
          <a:endParaRPr lang="fr-FR" dirty="0"/>
        </a:p>
      </dgm:t>
    </dgm:pt>
    <dgm:pt modelId="{13CB1BEB-4E77-4116-893A-DA9D62392CAF}" type="parTrans" cxnId="{FEADC78F-7D30-447C-BD50-687C3AD8585D}">
      <dgm:prSet/>
      <dgm:spPr/>
      <dgm:t>
        <a:bodyPr/>
        <a:lstStyle/>
        <a:p>
          <a:endParaRPr lang="fr-FR"/>
        </a:p>
      </dgm:t>
    </dgm:pt>
    <dgm:pt modelId="{CCA0128B-A67B-40E4-BD50-B12102C142D5}" type="sibTrans" cxnId="{FEADC78F-7D30-447C-BD50-687C3AD8585D}">
      <dgm:prSet/>
      <dgm:spPr/>
      <dgm:t>
        <a:bodyPr/>
        <a:lstStyle/>
        <a:p>
          <a:endParaRPr lang="fr-FR"/>
        </a:p>
      </dgm:t>
    </dgm:pt>
    <dgm:pt modelId="{0D669605-0A59-4853-AD01-A7FA3EC4EF21}">
      <dgm:prSet/>
      <dgm:spPr/>
      <dgm:t>
        <a:bodyPr/>
        <a:lstStyle/>
        <a:p>
          <a:r>
            <a:rPr lang="fr-FR" dirty="0" smtClean="0"/>
            <a:t>remove_if</a:t>
          </a:r>
          <a:endParaRPr lang="fr-FR" dirty="0"/>
        </a:p>
      </dgm:t>
    </dgm:pt>
    <dgm:pt modelId="{39304E33-B7AB-47D0-962F-BB56B06703A8}" type="parTrans" cxnId="{6D48B908-75EC-444C-8E4A-985C88D004FB}">
      <dgm:prSet/>
      <dgm:spPr/>
      <dgm:t>
        <a:bodyPr/>
        <a:lstStyle/>
        <a:p>
          <a:endParaRPr lang="fr-FR"/>
        </a:p>
      </dgm:t>
    </dgm:pt>
    <dgm:pt modelId="{469BD83E-99F2-495A-B033-24911B65A362}" type="sibTrans" cxnId="{6D48B908-75EC-444C-8E4A-985C88D004FB}">
      <dgm:prSet/>
      <dgm:spPr/>
      <dgm:t>
        <a:bodyPr/>
        <a:lstStyle/>
        <a:p>
          <a:endParaRPr lang="fr-FR"/>
        </a:p>
      </dgm:t>
    </dgm:pt>
    <dgm:pt modelId="{E4DA7292-E343-4028-8C19-7BF4F32EBA96}">
      <dgm:prSet/>
      <dgm:spPr/>
      <dgm:t>
        <a:bodyPr/>
        <a:lstStyle/>
        <a:p>
          <a:r>
            <a:rPr lang="fr-FR" dirty="0" smtClean="0"/>
            <a:t>search</a:t>
          </a:r>
          <a:endParaRPr lang="fr-FR" dirty="0"/>
        </a:p>
      </dgm:t>
    </dgm:pt>
    <dgm:pt modelId="{23FF9095-9B4C-4743-9F95-CF660F0D8750}" type="parTrans" cxnId="{5F51DEEB-2083-4FC4-AC59-E56834EF9949}">
      <dgm:prSet/>
      <dgm:spPr/>
      <dgm:t>
        <a:bodyPr/>
        <a:lstStyle/>
        <a:p>
          <a:endParaRPr lang="fr-FR"/>
        </a:p>
      </dgm:t>
    </dgm:pt>
    <dgm:pt modelId="{4036F49E-A393-462B-94EA-D7489A379E21}" type="sibTrans" cxnId="{5F51DEEB-2083-4FC4-AC59-E56834EF9949}">
      <dgm:prSet/>
      <dgm:spPr/>
      <dgm:t>
        <a:bodyPr/>
        <a:lstStyle/>
        <a:p>
          <a:endParaRPr lang="fr-FR"/>
        </a:p>
      </dgm:t>
    </dgm:pt>
    <dgm:pt modelId="{DA9CDB55-34FA-42B1-AF0D-544F3A7F7F14}">
      <dgm:prSet/>
      <dgm:spPr/>
      <dgm:t>
        <a:bodyPr/>
        <a:lstStyle/>
        <a:p>
          <a:r>
            <a:rPr lang="fr-FR" dirty="0" smtClean="0"/>
            <a:t>sort</a:t>
          </a:r>
          <a:endParaRPr lang="fr-FR" dirty="0"/>
        </a:p>
      </dgm:t>
    </dgm:pt>
    <dgm:pt modelId="{3E534535-3FCC-4A0F-8F2E-45A92CDB615B}" type="parTrans" cxnId="{8FF62758-EE5E-4FAB-ADA3-6656E5B34C2C}">
      <dgm:prSet/>
      <dgm:spPr/>
      <dgm:t>
        <a:bodyPr/>
        <a:lstStyle/>
        <a:p>
          <a:endParaRPr lang="fr-FR"/>
        </a:p>
      </dgm:t>
    </dgm:pt>
    <dgm:pt modelId="{E04F724F-BAD9-4EF8-85EB-C734D66A6B5A}" type="sibTrans" cxnId="{8FF62758-EE5E-4FAB-ADA3-6656E5B34C2C}">
      <dgm:prSet/>
      <dgm:spPr/>
      <dgm:t>
        <a:bodyPr/>
        <a:lstStyle/>
        <a:p>
          <a:endParaRPr lang="fr-FR"/>
        </a:p>
      </dgm:t>
    </dgm:pt>
    <dgm:pt modelId="{94A49553-708C-4EAC-ADAB-1020F7302C81}">
      <dgm:prSet/>
      <dgm:spPr/>
      <dgm:t>
        <a:bodyPr/>
        <a:lstStyle/>
        <a:p>
          <a:r>
            <a:rPr lang="fr-FR" smtClean="0"/>
            <a:t>transform</a:t>
          </a:r>
          <a:endParaRPr lang="fr-FR"/>
        </a:p>
      </dgm:t>
    </dgm:pt>
    <dgm:pt modelId="{EF27BEED-FB3D-499A-85E2-BB86E16C4895}" type="parTrans" cxnId="{5F7AF60B-FEAA-4783-8D74-07CEEA6E9C4E}">
      <dgm:prSet/>
      <dgm:spPr/>
      <dgm:t>
        <a:bodyPr/>
        <a:lstStyle/>
        <a:p>
          <a:endParaRPr lang="fr-FR"/>
        </a:p>
      </dgm:t>
    </dgm:pt>
    <dgm:pt modelId="{BBAF3CE5-3135-405B-921E-6BD6767DF9C5}" type="sibTrans" cxnId="{5F7AF60B-FEAA-4783-8D74-07CEEA6E9C4E}">
      <dgm:prSet/>
      <dgm:spPr/>
      <dgm:t>
        <a:bodyPr/>
        <a:lstStyle/>
        <a:p>
          <a:endParaRPr lang="fr-FR"/>
        </a:p>
      </dgm:t>
    </dgm:pt>
    <dgm:pt modelId="{DA849271-B4B3-4E7A-8070-C0D8E36E31F5}" type="pres">
      <dgm:prSet presAssocID="{6AB7F61A-30ED-4A52-B8BC-28302CF36865}" presName="diagram" presStyleCnt="0">
        <dgm:presLayoutVars>
          <dgm:dir/>
          <dgm:resizeHandles val="exact"/>
        </dgm:presLayoutVars>
      </dgm:prSet>
      <dgm:spPr/>
      <dgm:t>
        <a:bodyPr/>
        <a:lstStyle/>
        <a:p>
          <a:endParaRPr lang="fr-FR"/>
        </a:p>
      </dgm:t>
    </dgm:pt>
    <dgm:pt modelId="{D100DB55-E194-4816-9963-E88B01112AED}" type="pres">
      <dgm:prSet presAssocID="{8BC61255-878A-43E0-99C5-74B958E545A8}" presName="node" presStyleLbl="node1" presStyleIdx="0" presStyleCnt="14">
        <dgm:presLayoutVars>
          <dgm:bulletEnabled val="1"/>
        </dgm:presLayoutVars>
      </dgm:prSet>
      <dgm:spPr/>
      <dgm:t>
        <a:bodyPr/>
        <a:lstStyle/>
        <a:p>
          <a:endParaRPr lang="fr-FR"/>
        </a:p>
      </dgm:t>
    </dgm:pt>
    <dgm:pt modelId="{4BE27A63-08B4-4123-88E5-CA935E5FBFDD}" type="pres">
      <dgm:prSet presAssocID="{DA978B6C-47FC-49FE-B28D-6C1ABB504191}" presName="sibTrans" presStyleCnt="0"/>
      <dgm:spPr/>
      <dgm:t>
        <a:bodyPr/>
        <a:lstStyle/>
        <a:p>
          <a:endParaRPr lang="fr-FR"/>
        </a:p>
      </dgm:t>
    </dgm:pt>
    <dgm:pt modelId="{17270D06-5EBC-4917-B125-7F3DA171A475}" type="pres">
      <dgm:prSet presAssocID="{AF8147DF-BD63-4E1C-B807-31CFE147B4BF}" presName="node" presStyleLbl="node1" presStyleIdx="1" presStyleCnt="14">
        <dgm:presLayoutVars>
          <dgm:bulletEnabled val="1"/>
        </dgm:presLayoutVars>
      </dgm:prSet>
      <dgm:spPr/>
      <dgm:t>
        <a:bodyPr/>
        <a:lstStyle/>
        <a:p>
          <a:endParaRPr lang="fr-FR"/>
        </a:p>
      </dgm:t>
    </dgm:pt>
    <dgm:pt modelId="{5BA70304-4BA8-406A-B45F-269BCEA1DC5A}" type="pres">
      <dgm:prSet presAssocID="{41E990D4-9C37-473E-BD67-84AB2C6DE415}" presName="sibTrans" presStyleCnt="0"/>
      <dgm:spPr/>
      <dgm:t>
        <a:bodyPr/>
        <a:lstStyle/>
        <a:p>
          <a:endParaRPr lang="fr-FR"/>
        </a:p>
      </dgm:t>
    </dgm:pt>
    <dgm:pt modelId="{32861C83-1168-43BD-B6DE-BC2DE5D84455}" type="pres">
      <dgm:prSet presAssocID="{CC97A072-802F-4246-AE6B-B4AD7087EA9E}" presName="node" presStyleLbl="node1" presStyleIdx="2" presStyleCnt="14">
        <dgm:presLayoutVars>
          <dgm:bulletEnabled val="1"/>
        </dgm:presLayoutVars>
      </dgm:prSet>
      <dgm:spPr/>
      <dgm:t>
        <a:bodyPr/>
        <a:lstStyle/>
        <a:p>
          <a:endParaRPr lang="fr-FR"/>
        </a:p>
      </dgm:t>
    </dgm:pt>
    <dgm:pt modelId="{8A732064-FAC6-4A1E-9E9D-2AEF04154C21}" type="pres">
      <dgm:prSet presAssocID="{A446E4C3-F861-4116-80F2-ABC970835A9A}" presName="sibTrans" presStyleCnt="0"/>
      <dgm:spPr/>
      <dgm:t>
        <a:bodyPr/>
        <a:lstStyle/>
        <a:p>
          <a:endParaRPr lang="fr-FR"/>
        </a:p>
      </dgm:t>
    </dgm:pt>
    <dgm:pt modelId="{51710AB8-A8CF-4FDF-8B5F-F7DE9CFE6489}" type="pres">
      <dgm:prSet presAssocID="{49B7CDC5-45A2-417F-916F-D4E5EFF27E8F}" presName="node" presStyleLbl="node1" presStyleIdx="3" presStyleCnt="14">
        <dgm:presLayoutVars>
          <dgm:bulletEnabled val="1"/>
        </dgm:presLayoutVars>
      </dgm:prSet>
      <dgm:spPr/>
      <dgm:t>
        <a:bodyPr/>
        <a:lstStyle/>
        <a:p>
          <a:endParaRPr lang="fr-FR"/>
        </a:p>
      </dgm:t>
    </dgm:pt>
    <dgm:pt modelId="{27B746D7-8105-4531-9D37-5018607D9D51}" type="pres">
      <dgm:prSet presAssocID="{749B9A71-5E5A-4C7E-8415-63007CB8614A}" presName="sibTrans" presStyleCnt="0"/>
      <dgm:spPr/>
      <dgm:t>
        <a:bodyPr/>
        <a:lstStyle/>
        <a:p>
          <a:endParaRPr lang="fr-FR"/>
        </a:p>
      </dgm:t>
    </dgm:pt>
    <dgm:pt modelId="{7968477B-396C-4AC0-B434-D785746B258C}" type="pres">
      <dgm:prSet presAssocID="{6A0C1D34-FE07-4F29-AC7F-110116AC4361}" presName="node" presStyleLbl="node1" presStyleIdx="4" presStyleCnt="14">
        <dgm:presLayoutVars>
          <dgm:bulletEnabled val="1"/>
        </dgm:presLayoutVars>
      </dgm:prSet>
      <dgm:spPr/>
      <dgm:t>
        <a:bodyPr/>
        <a:lstStyle/>
        <a:p>
          <a:endParaRPr lang="fr-FR"/>
        </a:p>
      </dgm:t>
    </dgm:pt>
    <dgm:pt modelId="{70FEF327-1316-4CC2-9482-F1A74A872ADC}" type="pres">
      <dgm:prSet presAssocID="{87D2FF9C-7081-4AC2-B952-9B5D36ED5ADF}" presName="sibTrans" presStyleCnt="0"/>
      <dgm:spPr/>
      <dgm:t>
        <a:bodyPr/>
        <a:lstStyle/>
        <a:p>
          <a:endParaRPr lang="fr-FR"/>
        </a:p>
      </dgm:t>
    </dgm:pt>
    <dgm:pt modelId="{61A9AEE2-FD9E-4C45-98BE-E1412DE75FCC}" type="pres">
      <dgm:prSet presAssocID="{407E7A21-8DE3-4264-81C8-88AD94B3BE17}" presName="node" presStyleLbl="node1" presStyleIdx="5" presStyleCnt="14">
        <dgm:presLayoutVars>
          <dgm:bulletEnabled val="1"/>
        </dgm:presLayoutVars>
      </dgm:prSet>
      <dgm:spPr/>
      <dgm:t>
        <a:bodyPr/>
        <a:lstStyle/>
        <a:p>
          <a:endParaRPr lang="fr-FR"/>
        </a:p>
      </dgm:t>
    </dgm:pt>
    <dgm:pt modelId="{D7ACAD60-0B3B-47FC-8745-084A2F609C58}" type="pres">
      <dgm:prSet presAssocID="{4D6C3863-CE7D-4CDD-85D8-8824BC19DABA}" presName="sibTrans" presStyleCnt="0"/>
      <dgm:spPr/>
      <dgm:t>
        <a:bodyPr/>
        <a:lstStyle/>
        <a:p>
          <a:endParaRPr lang="fr-FR"/>
        </a:p>
      </dgm:t>
    </dgm:pt>
    <dgm:pt modelId="{919F8215-15D0-4C47-B39F-F0740B2F5C11}" type="pres">
      <dgm:prSet presAssocID="{C4D38500-7037-40A9-B23E-DE7C6EB0AD1E}" presName="node" presStyleLbl="node1" presStyleIdx="6" presStyleCnt="14">
        <dgm:presLayoutVars>
          <dgm:bulletEnabled val="1"/>
        </dgm:presLayoutVars>
      </dgm:prSet>
      <dgm:spPr/>
      <dgm:t>
        <a:bodyPr/>
        <a:lstStyle/>
        <a:p>
          <a:endParaRPr lang="fr-FR"/>
        </a:p>
      </dgm:t>
    </dgm:pt>
    <dgm:pt modelId="{F0DD7FEB-8E57-4DE2-830E-501CAE91723D}" type="pres">
      <dgm:prSet presAssocID="{7C85FD9C-9DBF-4D1D-BDBA-D796AD1F2818}" presName="sibTrans" presStyleCnt="0"/>
      <dgm:spPr/>
      <dgm:t>
        <a:bodyPr/>
        <a:lstStyle/>
        <a:p>
          <a:endParaRPr lang="fr-FR"/>
        </a:p>
      </dgm:t>
    </dgm:pt>
    <dgm:pt modelId="{AE4DC3FE-B4B8-4542-AAE5-6F5007D26F5C}" type="pres">
      <dgm:prSet presAssocID="{1BB953B5-C933-4197-B814-9CF6629800DC}" presName="node" presStyleLbl="node1" presStyleIdx="7" presStyleCnt="14">
        <dgm:presLayoutVars>
          <dgm:bulletEnabled val="1"/>
        </dgm:presLayoutVars>
      </dgm:prSet>
      <dgm:spPr/>
      <dgm:t>
        <a:bodyPr/>
        <a:lstStyle/>
        <a:p>
          <a:endParaRPr lang="fr-FR"/>
        </a:p>
      </dgm:t>
    </dgm:pt>
    <dgm:pt modelId="{A9822ED7-8A56-4526-80FF-F35A1DA40C3F}" type="pres">
      <dgm:prSet presAssocID="{B46D919D-47D2-4878-BB10-13E160AF4255}" presName="sibTrans" presStyleCnt="0"/>
      <dgm:spPr/>
      <dgm:t>
        <a:bodyPr/>
        <a:lstStyle/>
        <a:p>
          <a:endParaRPr lang="fr-FR"/>
        </a:p>
      </dgm:t>
    </dgm:pt>
    <dgm:pt modelId="{A4DA69A4-EB0D-419A-96D7-7F9C25738593}" type="pres">
      <dgm:prSet presAssocID="{F194686F-54E6-457B-9891-380F43F7679B}" presName="node" presStyleLbl="node1" presStyleIdx="8" presStyleCnt="14">
        <dgm:presLayoutVars>
          <dgm:bulletEnabled val="1"/>
        </dgm:presLayoutVars>
      </dgm:prSet>
      <dgm:spPr/>
      <dgm:t>
        <a:bodyPr/>
        <a:lstStyle/>
        <a:p>
          <a:endParaRPr lang="fr-FR"/>
        </a:p>
      </dgm:t>
    </dgm:pt>
    <dgm:pt modelId="{EC4E3E62-7236-4BB5-B52B-A73B56D53E0D}" type="pres">
      <dgm:prSet presAssocID="{8FB7C16A-E797-4D6B-9C70-E281FC11B246}" presName="sibTrans" presStyleCnt="0"/>
      <dgm:spPr/>
      <dgm:t>
        <a:bodyPr/>
        <a:lstStyle/>
        <a:p>
          <a:endParaRPr lang="fr-FR"/>
        </a:p>
      </dgm:t>
    </dgm:pt>
    <dgm:pt modelId="{5C28B57C-81DA-4855-AB2B-590B37E617B3}" type="pres">
      <dgm:prSet presAssocID="{C73C5CCB-F042-45D9-AB99-D824D527E6DA}" presName="node" presStyleLbl="node1" presStyleIdx="9" presStyleCnt="14">
        <dgm:presLayoutVars>
          <dgm:bulletEnabled val="1"/>
        </dgm:presLayoutVars>
      </dgm:prSet>
      <dgm:spPr/>
      <dgm:t>
        <a:bodyPr/>
        <a:lstStyle/>
        <a:p>
          <a:endParaRPr lang="fr-FR"/>
        </a:p>
      </dgm:t>
    </dgm:pt>
    <dgm:pt modelId="{3DE99458-8113-4973-AB85-BADF013EE717}" type="pres">
      <dgm:prSet presAssocID="{CCA0128B-A67B-40E4-BD50-B12102C142D5}" presName="sibTrans" presStyleCnt="0"/>
      <dgm:spPr/>
      <dgm:t>
        <a:bodyPr/>
        <a:lstStyle/>
        <a:p>
          <a:endParaRPr lang="fr-FR"/>
        </a:p>
      </dgm:t>
    </dgm:pt>
    <dgm:pt modelId="{99A6851A-4AAE-4043-8A32-F871A515FC35}" type="pres">
      <dgm:prSet presAssocID="{0D669605-0A59-4853-AD01-A7FA3EC4EF21}" presName="node" presStyleLbl="node1" presStyleIdx="10" presStyleCnt="14">
        <dgm:presLayoutVars>
          <dgm:bulletEnabled val="1"/>
        </dgm:presLayoutVars>
      </dgm:prSet>
      <dgm:spPr/>
      <dgm:t>
        <a:bodyPr/>
        <a:lstStyle/>
        <a:p>
          <a:endParaRPr lang="fr-FR"/>
        </a:p>
      </dgm:t>
    </dgm:pt>
    <dgm:pt modelId="{854AB905-ECD8-4015-9194-0142028663BC}" type="pres">
      <dgm:prSet presAssocID="{469BD83E-99F2-495A-B033-24911B65A362}" presName="sibTrans" presStyleCnt="0"/>
      <dgm:spPr/>
      <dgm:t>
        <a:bodyPr/>
        <a:lstStyle/>
        <a:p>
          <a:endParaRPr lang="fr-FR"/>
        </a:p>
      </dgm:t>
    </dgm:pt>
    <dgm:pt modelId="{3E18C1B0-1E08-40A9-8D20-DB237FF1FD92}" type="pres">
      <dgm:prSet presAssocID="{E4DA7292-E343-4028-8C19-7BF4F32EBA96}" presName="node" presStyleLbl="node1" presStyleIdx="11" presStyleCnt="14">
        <dgm:presLayoutVars>
          <dgm:bulletEnabled val="1"/>
        </dgm:presLayoutVars>
      </dgm:prSet>
      <dgm:spPr/>
      <dgm:t>
        <a:bodyPr/>
        <a:lstStyle/>
        <a:p>
          <a:endParaRPr lang="fr-FR"/>
        </a:p>
      </dgm:t>
    </dgm:pt>
    <dgm:pt modelId="{C194EB8F-3C05-4028-9C35-91B580AF8E9B}" type="pres">
      <dgm:prSet presAssocID="{4036F49E-A393-462B-94EA-D7489A379E21}" presName="sibTrans" presStyleCnt="0"/>
      <dgm:spPr/>
      <dgm:t>
        <a:bodyPr/>
        <a:lstStyle/>
        <a:p>
          <a:endParaRPr lang="fr-FR"/>
        </a:p>
      </dgm:t>
    </dgm:pt>
    <dgm:pt modelId="{50091DDF-F069-4089-A8B6-94A8CFE36B10}" type="pres">
      <dgm:prSet presAssocID="{94A49553-708C-4EAC-ADAB-1020F7302C81}" presName="node" presStyleLbl="node1" presStyleIdx="12" presStyleCnt="14">
        <dgm:presLayoutVars>
          <dgm:bulletEnabled val="1"/>
        </dgm:presLayoutVars>
      </dgm:prSet>
      <dgm:spPr/>
      <dgm:t>
        <a:bodyPr/>
        <a:lstStyle/>
        <a:p>
          <a:endParaRPr lang="fr-FR"/>
        </a:p>
      </dgm:t>
    </dgm:pt>
    <dgm:pt modelId="{1CCB7B11-B91C-4F6B-89E4-1D9ECF635D96}" type="pres">
      <dgm:prSet presAssocID="{BBAF3CE5-3135-405B-921E-6BD6767DF9C5}" presName="sibTrans" presStyleCnt="0"/>
      <dgm:spPr/>
      <dgm:t>
        <a:bodyPr/>
        <a:lstStyle/>
        <a:p>
          <a:endParaRPr lang="fr-FR"/>
        </a:p>
      </dgm:t>
    </dgm:pt>
    <dgm:pt modelId="{029FB5D3-699B-4144-BD56-54A68F21EC1E}" type="pres">
      <dgm:prSet presAssocID="{DA9CDB55-34FA-42B1-AF0D-544F3A7F7F14}" presName="node" presStyleLbl="node1" presStyleIdx="13" presStyleCnt="14">
        <dgm:presLayoutVars>
          <dgm:bulletEnabled val="1"/>
        </dgm:presLayoutVars>
      </dgm:prSet>
      <dgm:spPr/>
      <dgm:t>
        <a:bodyPr/>
        <a:lstStyle/>
        <a:p>
          <a:endParaRPr lang="fr-FR"/>
        </a:p>
      </dgm:t>
    </dgm:pt>
  </dgm:ptLst>
  <dgm:cxnLst>
    <dgm:cxn modelId="{8B3E4A4A-DC91-4D13-811B-B7E43B964DFE}" type="presOf" srcId="{DA9CDB55-34FA-42B1-AF0D-544F3A7F7F14}" destId="{029FB5D3-699B-4144-BD56-54A68F21EC1E}" srcOrd="0" destOrd="0" presId="urn:microsoft.com/office/officeart/2005/8/layout/default"/>
    <dgm:cxn modelId="{0B4E3722-C525-4887-B995-D1D5D63CB0BD}" srcId="{6AB7F61A-30ED-4A52-B8BC-28302CF36865}" destId="{407E7A21-8DE3-4264-81C8-88AD94B3BE17}" srcOrd="5" destOrd="0" parTransId="{187BCC76-FB96-4E43-905E-6D7A631F88B0}" sibTransId="{4D6C3863-CE7D-4CDD-85D8-8824BC19DABA}"/>
    <dgm:cxn modelId="{8FF62758-EE5E-4FAB-ADA3-6656E5B34C2C}" srcId="{6AB7F61A-30ED-4A52-B8BC-28302CF36865}" destId="{DA9CDB55-34FA-42B1-AF0D-544F3A7F7F14}" srcOrd="13" destOrd="0" parTransId="{3E534535-3FCC-4A0F-8F2E-45A92CDB615B}" sibTransId="{E04F724F-BAD9-4EF8-85EB-C734D66A6B5A}"/>
    <dgm:cxn modelId="{962CE473-9B04-4394-AA0D-5DCDFFBF64D7}" type="presOf" srcId="{94A49553-708C-4EAC-ADAB-1020F7302C81}" destId="{50091DDF-F069-4089-A8B6-94A8CFE36B10}" srcOrd="0" destOrd="0" presId="urn:microsoft.com/office/officeart/2005/8/layout/default"/>
    <dgm:cxn modelId="{6D7BE12D-E59A-4FE7-A4FF-170F84DD33ED}" srcId="{6AB7F61A-30ED-4A52-B8BC-28302CF36865}" destId="{C4D38500-7037-40A9-B23E-DE7C6EB0AD1E}" srcOrd="6" destOrd="0" parTransId="{6C051E27-3404-4389-95DE-B53B119D2D62}" sibTransId="{7C85FD9C-9DBF-4D1D-BDBA-D796AD1F2818}"/>
    <dgm:cxn modelId="{02CFD581-4DF0-4ECD-814E-77C4915357A7}" type="presOf" srcId="{6A0C1D34-FE07-4F29-AC7F-110116AC4361}" destId="{7968477B-396C-4AC0-B434-D785746B258C}" srcOrd="0" destOrd="0" presId="urn:microsoft.com/office/officeart/2005/8/layout/default"/>
    <dgm:cxn modelId="{6D48B908-75EC-444C-8E4A-985C88D004FB}" srcId="{6AB7F61A-30ED-4A52-B8BC-28302CF36865}" destId="{0D669605-0A59-4853-AD01-A7FA3EC4EF21}" srcOrd="10" destOrd="0" parTransId="{39304E33-B7AB-47D0-962F-BB56B06703A8}" sibTransId="{469BD83E-99F2-495A-B033-24911B65A362}"/>
    <dgm:cxn modelId="{3A8DF7A5-61E9-4AE1-A8E6-D72833DB29CB}" type="presOf" srcId="{CC97A072-802F-4246-AE6B-B4AD7087EA9E}" destId="{32861C83-1168-43BD-B6DE-BC2DE5D84455}" srcOrd="0" destOrd="0" presId="urn:microsoft.com/office/officeart/2005/8/layout/default"/>
    <dgm:cxn modelId="{7C1D1A8E-452E-4B07-8E54-A4A09E2B4432}" srcId="{6AB7F61A-30ED-4A52-B8BC-28302CF36865}" destId="{1BB953B5-C933-4197-B814-9CF6629800DC}" srcOrd="7" destOrd="0" parTransId="{6173D493-E39F-4DF7-89CA-E3F244D40051}" sibTransId="{B46D919D-47D2-4878-BB10-13E160AF4255}"/>
    <dgm:cxn modelId="{2750ABF6-449B-4E13-B15D-83DDD0DE0E58}" srcId="{6AB7F61A-30ED-4A52-B8BC-28302CF36865}" destId="{F194686F-54E6-457B-9891-380F43F7679B}" srcOrd="8" destOrd="0" parTransId="{2F04B933-B5C1-4151-8CD9-DE5B2BA99807}" sibTransId="{8FB7C16A-E797-4D6B-9C70-E281FC11B246}"/>
    <dgm:cxn modelId="{58747E54-4D17-4CA3-9D6B-F9953EDB0DAA}" type="presOf" srcId="{49B7CDC5-45A2-417F-916F-D4E5EFF27E8F}" destId="{51710AB8-A8CF-4FDF-8B5F-F7DE9CFE6489}" srcOrd="0" destOrd="0" presId="urn:microsoft.com/office/officeart/2005/8/layout/default"/>
    <dgm:cxn modelId="{FEADC78F-7D30-447C-BD50-687C3AD8585D}" srcId="{6AB7F61A-30ED-4A52-B8BC-28302CF36865}" destId="{C73C5CCB-F042-45D9-AB99-D824D527E6DA}" srcOrd="9" destOrd="0" parTransId="{13CB1BEB-4E77-4116-893A-DA9D62392CAF}" sibTransId="{CCA0128B-A67B-40E4-BD50-B12102C142D5}"/>
    <dgm:cxn modelId="{26F32D7E-841C-4FFA-BE5D-C8E17F1C15D3}" type="presOf" srcId="{C73C5CCB-F042-45D9-AB99-D824D527E6DA}" destId="{5C28B57C-81DA-4855-AB2B-590B37E617B3}" srcOrd="0" destOrd="0" presId="urn:microsoft.com/office/officeart/2005/8/layout/default"/>
    <dgm:cxn modelId="{447E119B-2D47-498D-9BA6-BB522FDD8057}" srcId="{6AB7F61A-30ED-4A52-B8BC-28302CF36865}" destId="{6A0C1D34-FE07-4F29-AC7F-110116AC4361}" srcOrd="4" destOrd="0" parTransId="{5214A2C5-79BB-482C-8725-63DA7A996440}" sibTransId="{87D2FF9C-7081-4AC2-B952-9B5D36ED5ADF}"/>
    <dgm:cxn modelId="{862991ED-B8D3-4320-9B83-2C820A9E6F6A}" type="presOf" srcId="{AF8147DF-BD63-4E1C-B807-31CFE147B4BF}" destId="{17270D06-5EBC-4917-B125-7F3DA171A475}" srcOrd="0" destOrd="0" presId="urn:microsoft.com/office/officeart/2005/8/layout/default"/>
    <dgm:cxn modelId="{38BDBA00-B3D5-450B-8EE5-39E3BC3AB4BF}" type="presOf" srcId="{F194686F-54E6-457B-9891-380F43F7679B}" destId="{A4DA69A4-EB0D-419A-96D7-7F9C25738593}" srcOrd="0" destOrd="0" presId="urn:microsoft.com/office/officeart/2005/8/layout/default"/>
    <dgm:cxn modelId="{82C5015A-D48C-4002-827C-D0E0814F07D3}" type="presOf" srcId="{407E7A21-8DE3-4264-81C8-88AD94B3BE17}" destId="{61A9AEE2-FD9E-4C45-98BE-E1412DE75FCC}" srcOrd="0" destOrd="0" presId="urn:microsoft.com/office/officeart/2005/8/layout/default"/>
    <dgm:cxn modelId="{2DE7CB89-9A7D-4A18-8497-A3843411476C}" srcId="{6AB7F61A-30ED-4A52-B8BC-28302CF36865}" destId="{49B7CDC5-45A2-417F-916F-D4E5EFF27E8F}" srcOrd="3" destOrd="0" parTransId="{1DB4E300-D006-4435-8290-4EB1E6317679}" sibTransId="{749B9A71-5E5A-4C7E-8415-63007CB8614A}"/>
    <dgm:cxn modelId="{AE4B5EE2-9742-4A9E-B561-B2654D8C2121}" srcId="{6AB7F61A-30ED-4A52-B8BC-28302CF36865}" destId="{AF8147DF-BD63-4E1C-B807-31CFE147B4BF}" srcOrd="1" destOrd="0" parTransId="{20A4C1B3-D703-4860-AC21-063D65EE15BD}" sibTransId="{41E990D4-9C37-473E-BD67-84AB2C6DE415}"/>
    <dgm:cxn modelId="{16A28BF7-89B9-4F9C-8E9F-87F337D49A0F}" type="presOf" srcId="{E4DA7292-E343-4028-8C19-7BF4F32EBA96}" destId="{3E18C1B0-1E08-40A9-8D20-DB237FF1FD92}" srcOrd="0" destOrd="0" presId="urn:microsoft.com/office/officeart/2005/8/layout/default"/>
    <dgm:cxn modelId="{C5660CDA-F51A-47C6-B544-4286E0A15AB5}" type="presOf" srcId="{1BB953B5-C933-4197-B814-9CF6629800DC}" destId="{AE4DC3FE-B4B8-4542-AAE5-6F5007D26F5C}" srcOrd="0" destOrd="0" presId="urn:microsoft.com/office/officeart/2005/8/layout/default"/>
    <dgm:cxn modelId="{E21AE207-225E-4F8C-91E1-DADE744D6342}" type="presOf" srcId="{C4D38500-7037-40A9-B23E-DE7C6EB0AD1E}" destId="{919F8215-15D0-4C47-B39F-F0740B2F5C11}" srcOrd="0" destOrd="0" presId="urn:microsoft.com/office/officeart/2005/8/layout/default"/>
    <dgm:cxn modelId="{A0DE8783-EC05-4AFE-8A98-75B06E438EF2}" type="presOf" srcId="{0D669605-0A59-4853-AD01-A7FA3EC4EF21}" destId="{99A6851A-4AAE-4043-8A32-F871A515FC35}" srcOrd="0" destOrd="0" presId="urn:microsoft.com/office/officeart/2005/8/layout/default"/>
    <dgm:cxn modelId="{F43EBADD-55BE-4D5C-B9EB-67ABEA076DFE}" type="presOf" srcId="{6AB7F61A-30ED-4A52-B8BC-28302CF36865}" destId="{DA849271-B4B3-4E7A-8070-C0D8E36E31F5}" srcOrd="0" destOrd="0" presId="urn:microsoft.com/office/officeart/2005/8/layout/default"/>
    <dgm:cxn modelId="{512703DD-09FE-4CA7-AB0D-0E9D0BAF3FF3}" srcId="{6AB7F61A-30ED-4A52-B8BC-28302CF36865}" destId="{CC97A072-802F-4246-AE6B-B4AD7087EA9E}" srcOrd="2" destOrd="0" parTransId="{0FE90DCE-A47E-47B4-8460-B24A26D0CCA0}" sibTransId="{A446E4C3-F861-4116-80F2-ABC970835A9A}"/>
    <dgm:cxn modelId="{36188E75-2646-418D-B6AD-EBFDAF0BF709}" type="presOf" srcId="{8BC61255-878A-43E0-99C5-74B958E545A8}" destId="{D100DB55-E194-4816-9963-E88B01112AED}" srcOrd="0" destOrd="0" presId="urn:microsoft.com/office/officeart/2005/8/layout/default"/>
    <dgm:cxn modelId="{5F51DEEB-2083-4FC4-AC59-E56834EF9949}" srcId="{6AB7F61A-30ED-4A52-B8BC-28302CF36865}" destId="{E4DA7292-E343-4028-8C19-7BF4F32EBA96}" srcOrd="11" destOrd="0" parTransId="{23FF9095-9B4C-4743-9F95-CF660F0D8750}" sibTransId="{4036F49E-A393-462B-94EA-D7489A379E21}"/>
    <dgm:cxn modelId="{B5547EDE-D1CD-4954-983D-D19DADBD5BF6}" srcId="{6AB7F61A-30ED-4A52-B8BC-28302CF36865}" destId="{8BC61255-878A-43E0-99C5-74B958E545A8}" srcOrd="0" destOrd="0" parTransId="{78A0CFEB-43DD-4AB1-98D0-57B5FA83DA48}" sibTransId="{DA978B6C-47FC-49FE-B28D-6C1ABB504191}"/>
    <dgm:cxn modelId="{5F7AF60B-FEAA-4783-8D74-07CEEA6E9C4E}" srcId="{6AB7F61A-30ED-4A52-B8BC-28302CF36865}" destId="{94A49553-708C-4EAC-ADAB-1020F7302C81}" srcOrd="12" destOrd="0" parTransId="{EF27BEED-FB3D-499A-85E2-BB86E16C4895}" sibTransId="{BBAF3CE5-3135-405B-921E-6BD6767DF9C5}"/>
    <dgm:cxn modelId="{F68A17F1-68BE-4470-A0AB-3585979EBCF5}" type="presParOf" srcId="{DA849271-B4B3-4E7A-8070-C0D8E36E31F5}" destId="{D100DB55-E194-4816-9963-E88B01112AED}" srcOrd="0" destOrd="0" presId="urn:microsoft.com/office/officeart/2005/8/layout/default"/>
    <dgm:cxn modelId="{1B09209A-F4A3-436B-B04D-384E21610252}" type="presParOf" srcId="{DA849271-B4B3-4E7A-8070-C0D8E36E31F5}" destId="{4BE27A63-08B4-4123-88E5-CA935E5FBFDD}" srcOrd="1" destOrd="0" presId="urn:microsoft.com/office/officeart/2005/8/layout/default"/>
    <dgm:cxn modelId="{5D9A31ED-5715-40E0-8217-DE6CA2C08F51}" type="presParOf" srcId="{DA849271-B4B3-4E7A-8070-C0D8E36E31F5}" destId="{17270D06-5EBC-4917-B125-7F3DA171A475}" srcOrd="2" destOrd="0" presId="urn:microsoft.com/office/officeart/2005/8/layout/default"/>
    <dgm:cxn modelId="{E06A02C5-D598-4E93-86A3-094A0DD8DC12}" type="presParOf" srcId="{DA849271-B4B3-4E7A-8070-C0D8E36E31F5}" destId="{5BA70304-4BA8-406A-B45F-269BCEA1DC5A}" srcOrd="3" destOrd="0" presId="urn:microsoft.com/office/officeart/2005/8/layout/default"/>
    <dgm:cxn modelId="{32A8AB1C-C5DB-4B99-A61D-56A905F0B322}" type="presParOf" srcId="{DA849271-B4B3-4E7A-8070-C0D8E36E31F5}" destId="{32861C83-1168-43BD-B6DE-BC2DE5D84455}" srcOrd="4" destOrd="0" presId="urn:microsoft.com/office/officeart/2005/8/layout/default"/>
    <dgm:cxn modelId="{669C391A-20AD-48D9-AF37-58F8CD2ED9B3}" type="presParOf" srcId="{DA849271-B4B3-4E7A-8070-C0D8E36E31F5}" destId="{8A732064-FAC6-4A1E-9E9D-2AEF04154C21}" srcOrd="5" destOrd="0" presId="urn:microsoft.com/office/officeart/2005/8/layout/default"/>
    <dgm:cxn modelId="{2A440FFC-6711-452D-8D40-9CE56EA5DF6F}" type="presParOf" srcId="{DA849271-B4B3-4E7A-8070-C0D8E36E31F5}" destId="{51710AB8-A8CF-4FDF-8B5F-F7DE9CFE6489}" srcOrd="6" destOrd="0" presId="urn:microsoft.com/office/officeart/2005/8/layout/default"/>
    <dgm:cxn modelId="{8BA0A3F5-15AD-415E-94EE-38D6BA3A8F72}" type="presParOf" srcId="{DA849271-B4B3-4E7A-8070-C0D8E36E31F5}" destId="{27B746D7-8105-4531-9D37-5018607D9D51}" srcOrd="7" destOrd="0" presId="urn:microsoft.com/office/officeart/2005/8/layout/default"/>
    <dgm:cxn modelId="{4D14FD27-4159-4FAC-8AB1-FAA617589781}" type="presParOf" srcId="{DA849271-B4B3-4E7A-8070-C0D8E36E31F5}" destId="{7968477B-396C-4AC0-B434-D785746B258C}" srcOrd="8" destOrd="0" presId="urn:microsoft.com/office/officeart/2005/8/layout/default"/>
    <dgm:cxn modelId="{4B3983DE-6DC6-4AE4-91CD-DDD6FD1B0052}" type="presParOf" srcId="{DA849271-B4B3-4E7A-8070-C0D8E36E31F5}" destId="{70FEF327-1316-4CC2-9482-F1A74A872ADC}" srcOrd="9" destOrd="0" presId="urn:microsoft.com/office/officeart/2005/8/layout/default"/>
    <dgm:cxn modelId="{5A54FEC3-D19B-4985-800B-F7B850402112}" type="presParOf" srcId="{DA849271-B4B3-4E7A-8070-C0D8E36E31F5}" destId="{61A9AEE2-FD9E-4C45-98BE-E1412DE75FCC}" srcOrd="10" destOrd="0" presId="urn:microsoft.com/office/officeart/2005/8/layout/default"/>
    <dgm:cxn modelId="{8ADA624D-3625-4A8F-BEDD-6DF931C4315B}" type="presParOf" srcId="{DA849271-B4B3-4E7A-8070-C0D8E36E31F5}" destId="{D7ACAD60-0B3B-47FC-8745-084A2F609C58}" srcOrd="11" destOrd="0" presId="urn:microsoft.com/office/officeart/2005/8/layout/default"/>
    <dgm:cxn modelId="{DDA6FE98-F410-4917-858D-22A4339095F8}" type="presParOf" srcId="{DA849271-B4B3-4E7A-8070-C0D8E36E31F5}" destId="{919F8215-15D0-4C47-B39F-F0740B2F5C11}" srcOrd="12" destOrd="0" presId="urn:microsoft.com/office/officeart/2005/8/layout/default"/>
    <dgm:cxn modelId="{0115945C-239A-45D4-ADEF-2363D5B40D1C}" type="presParOf" srcId="{DA849271-B4B3-4E7A-8070-C0D8E36E31F5}" destId="{F0DD7FEB-8E57-4DE2-830E-501CAE91723D}" srcOrd="13" destOrd="0" presId="urn:microsoft.com/office/officeart/2005/8/layout/default"/>
    <dgm:cxn modelId="{A8A7E414-5CFD-47DE-A9B0-BE37E4F1CE2F}" type="presParOf" srcId="{DA849271-B4B3-4E7A-8070-C0D8E36E31F5}" destId="{AE4DC3FE-B4B8-4542-AAE5-6F5007D26F5C}" srcOrd="14" destOrd="0" presId="urn:microsoft.com/office/officeart/2005/8/layout/default"/>
    <dgm:cxn modelId="{EA2EF27E-390D-406C-934F-E475FA89394F}" type="presParOf" srcId="{DA849271-B4B3-4E7A-8070-C0D8E36E31F5}" destId="{A9822ED7-8A56-4526-80FF-F35A1DA40C3F}" srcOrd="15" destOrd="0" presId="urn:microsoft.com/office/officeart/2005/8/layout/default"/>
    <dgm:cxn modelId="{F59E0268-6D2B-4BD2-9901-51EE1CC96D1F}" type="presParOf" srcId="{DA849271-B4B3-4E7A-8070-C0D8E36E31F5}" destId="{A4DA69A4-EB0D-419A-96D7-7F9C25738593}" srcOrd="16" destOrd="0" presId="urn:microsoft.com/office/officeart/2005/8/layout/default"/>
    <dgm:cxn modelId="{ECE67BED-2675-4C7F-9B82-3548E4EE03AC}" type="presParOf" srcId="{DA849271-B4B3-4E7A-8070-C0D8E36E31F5}" destId="{EC4E3E62-7236-4BB5-B52B-A73B56D53E0D}" srcOrd="17" destOrd="0" presId="urn:microsoft.com/office/officeart/2005/8/layout/default"/>
    <dgm:cxn modelId="{ECEA6B3A-3BBF-428A-9053-DF4828E3FB70}" type="presParOf" srcId="{DA849271-B4B3-4E7A-8070-C0D8E36E31F5}" destId="{5C28B57C-81DA-4855-AB2B-590B37E617B3}" srcOrd="18" destOrd="0" presId="urn:microsoft.com/office/officeart/2005/8/layout/default"/>
    <dgm:cxn modelId="{5DFC0FAA-D2ED-4A3E-8FA6-9A75F673E5BC}" type="presParOf" srcId="{DA849271-B4B3-4E7A-8070-C0D8E36E31F5}" destId="{3DE99458-8113-4973-AB85-BADF013EE717}" srcOrd="19" destOrd="0" presId="urn:microsoft.com/office/officeart/2005/8/layout/default"/>
    <dgm:cxn modelId="{ACE0732D-A93E-4AF1-AAC5-ABF02CF7B775}" type="presParOf" srcId="{DA849271-B4B3-4E7A-8070-C0D8E36E31F5}" destId="{99A6851A-4AAE-4043-8A32-F871A515FC35}" srcOrd="20" destOrd="0" presId="urn:microsoft.com/office/officeart/2005/8/layout/default"/>
    <dgm:cxn modelId="{CF37D3E0-9491-4E1E-BB77-8228431C9816}" type="presParOf" srcId="{DA849271-B4B3-4E7A-8070-C0D8E36E31F5}" destId="{854AB905-ECD8-4015-9194-0142028663BC}" srcOrd="21" destOrd="0" presId="urn:microsoft.com/office/officeart/2005/8/layout/default"/>
    <dgm:cxn modelId="{FE7707E6-D971-4127-9969-15805D741AC0}" type="presParOf" srcId="{DA849271-B4B3-4E7A-8070-C0D8E36E31F5}" destId="{3E18C1B0-1E08-40A9-8D20-DB237FF1FD92}" srcOrd="22" destOrd="0" presId="urn:microsoft.com/office/officeart/2005/8/layout/default"/>
    <dgm:cxn modelId="{F004FBDD-09CD-4ED3-B25D-645061B3FF1E}" type="presParOf" srcId="{DA849271-B4B3-4E7A-8070-C0D8E36E31F5}" destId="{C194EB8F-3C05-4028-9C35-91B580AF8E9B}" srcOrd="23" destOrd="0" presId="urn:microsoft.com/office/officeart/2005/8/layout/default"/>
    <dgm:cxn modelId="{D46FEC18-8111-4F78-A23A-9207F92071F0}" type="presParOf" srcId="{DA849271-B4B3-4E7A-8070-C0D8E36E31F5}" destId="{50091DDF-F069-4089-A8B6-94A8CFE36B10}" srcOrd="24" destOrd="0" presId="urn:microsoft.com/office/officeart/2005/8/layout/default"/>
    <dgm:cxn modelId="{960472CD-5D77-4A2D-9B65-78027972DA85}" type="presParOf" srcId="{DA849271-B4B3-4E7A-8070-C0D8E36E31F5}" destId="{1CCB7B11-B91C-4F6B-89E4-1D9ECF635D96}" srcOrd="25" destOrd="0" presId="urn:microsoft.com/office/officeart/2005/8/layout/default"/>
    <dgm:cxn modelId="{70682544-838D-4243-AFC4-AB57EADE2AA0}" type="presParOf" srcId="{DA849271-B4B3-4E7A-8070-C0D8E36E31F5}" destId="{029FB5D3-699B-4144-BD56-54A68F21EC1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84F01-E894-486F-9AB4-96E145FB262C}">
      <dsp:nvSpPr>
        <dsp:cNvPr id="0" name=""/>
        <dsp:cNvSpPr/>
      </dsp:nvSpPr>
      <dsp:spPr>
        <a:xfrm>
          <a:off x="1156"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6 votes</a:t>
          </a:r>
          <a:endParaRPr lang="fr-FR" sz="2000" kern="1200" dirty="0"/>
        </a:p>
      </dsp:txBody>
      <dsp:txXfrm>
        <a:off x="1156" y="0"/>
        <a:ext cx="3007927" cy="1150022"/>
      </dsp:txXfrm>
    </dsp:sp>
    <dsp:sp modelId="{A77A7111-3F86-4EE7-9E1E-47B9EC53A6BF}">
      <dsp:nvSpPr>
        <dsp:cNvPr id="0" name=""/>
        <dsp:cNvSpPr/>
      </dsp:nvSpPr>
      <dsp:spPr>
        <a:xfrm>
          <a:off x="301949" y="1150350"/>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Chaine de compilation</a:t>
          </a:r>
          <a:endParaRPr lang="fr-FR" sz="1800" kern="1200" dirty="0"/>
        </a:p>
      </dsp:txBody>
      <dsp:txXfrm>
        <a:off x="324007" y="1172408"/>
        <a:ext cx="2362226" cy="708995"/>
      </dsp:txXfrm>
    </dsp:sp>
    <dsp:sp modelId="{801FB5D0-D8B4-4093-98CC-506C5C23D7E5}">
      <dsp:nvSpPr>
        <dsp:cNvPr id="0" name=""/>
        <dsp:cNvSpPr/>
      </dsp:nvSpPr>
      <dsp:spPr>
        <a:xfrm>
          <a:off x="301949" y="2019324"/>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Entêtes précompilées</a:t>
          </a:r>
          <a:endParaRPr lang="fr-FR" sz="1800" kern="1200" dirty="0"/>
        </a:p>
      </dsp:txBody>
      <dsp:txXfrm>
        <a:off x="324007" y="2041382"/>
        <a:ext cx="2362226" cy="708995"/>
      </dsp:txXfrm>
    </dsp:sp>
    <dsp:sp modelId="{6CDAFF24-E224-48CE-8BE1-8230060CCE11}">
      <dsp:nvSpPr>
        <dsp:cNvPr id="0" name=""/>
        <dsp:cNvSpPr/>
      </dsp:nvSpPr>
      <dsp:spPr>
        <a:xfrm>
          <a:off x="301949" y="2888299"/>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Options de compilation</a:t>
          </a:r>
          <a:endParaRPr lang="fr-FR" sz="1800" kern="1200" dirty="0"/>
        </a:p>
      </dsp:txBody>
      <dsp:txXfrm>
        <a:off x="324007" y="2910357"/>
        <a:ext cx="2362226" cy="708995"/>
      </dsp:txXfrm>
    </dsp:sp>
    <dsp:sp modelId="{396203EC-2BEF-4C6C-A04B-572B36A18372}">
      <dsp:nvSpPr>
        <dsp:cNvPr id="0" name=""/>
        <dsp:cNvSpPr/>
      </dsp:nvSpPr>
      <dsp:spPr>
        <a:xfrm>
          <a:off x="3234679"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5 votes</a:t>
          </a:r>
          <a:endParaRPr lang="fr-FR" sz="2000" kern="1200" dirty="0"/>
        </a:p>
      </dsp:txBody>
      <dsp:txXfrm>
        <a:off x="3234679" y="0"/>
        <a:ext cx="3007927" cy="1150022"/>
      </dsp:txXfrm>
    </dsp:sp>
    <dsp:sp modelId="{BCB5CDE7-CBA4-479A-8FA7-F1D6AB35DABF}">
      <dsp:nvSpPr>
        <dsp:cNvPr id="0" name=""/>
        <dsp:cNvSpPr/>
      </dsp:nvSpPr>
      <dsp:spPr>
        <a:xfrm>
          <a:off x="3535471" y="1150748"/>
          <a:ext cx="2406342" cy="44347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Lambda</a:t>
          </a:r>
          <a:endParaRPr lang="fr-FR" sz="1800" kern="1200" dirty="0"/>
        </a:p>
      </dsp:txBody>
      <dsp:txXfrm>
        <a:off x="3548460" y="1163737"/>
        <a:ext cx="2380364" cy="417493"/>
      </dsp:txXfrm>
    </dsp:sp>
    <dsp:sp modelId="{7ECA097D-9018-4EC1-B785-D0DB582F7A72}">
      <dsp:nvSpPr>
        <dsp:cNvPr id="0" name=""/>
        <dsp:cNvSpPr/>
      </dsp:nvSpPr>
      <dsp:spPr>
        <a:xfrm>
          <a:off x="3535471" y="1662446"/>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Const</a:t>
          </a:r>
          <a:endParaRPr lang="fr-FR" sz="1800" kern="1200" dirty="0"/>
        </a:p>
      </dsp:txBody>
      <dsp:txXfrm>
        <a:off x="3548460" y="1675435"/>
        <a:ext cx="2380364" cy="417493"/>
      </dsp:txXfrm>
    </dsp:sp>
    <dsp:sp modelId="{8B10F8C4-7272-4146-A3AE-D02545D9C0D1}">
      <dsp:nvSpPr>
        <dsp:cNvPr id="0" name=""/>
        <dsp:cNvSpPr/>
      </dsp:nvSpPr>
      <dsp:spPr>
        <a:xfrm>
          <a:off x="3535471" y="2174144"/>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Template</a:t>
          </a:r>
          <a:endParaRPr lang="fr-FR" sz="1800" kern="1200" dirty="0"/>
        </a:p>
      </dsp:txBody>
      <dsp:txXfrm>
        <a:off x="3548460" y="2187133"/>
        <a:ext cx="2380364" cy="417493"/>
      </dsp:txXfrm>
    </dsp:sp>
    <dsp:sp modelId="{4C389047-C2CB-4B5C-9371-4280146A4B7C}">
      <dsp:nvSpPr>
        <dsp:cNvPr id="0" name=""/>
        <dsp:cNvSpPr/>
      </dsp:nvSpPr>
      <dsp:spPr>
        <a:xfrm>
          <a:off x="3535471" y="2685843"/>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Template </a:t>
          </a:r>
          <a:r>
            <a:rPr lang="fr-FR" sz="1800" kern="1200" dirty="0" err="1" smtClean="0"/>
            <a:t>variadiques</a:t>
          </a:r>
          <a:endParaRPr lang="fr-FR" sz="1800" kern="1200" dirty="0"/>
        </a:p>
      </dsp:txBody>
      <dsp:txXfrm>
        <a:off x="3548460" y="2698832"/>
        <a:ext cx="2380364" cy="417493"/>
      </dsp:txXfrm>
    </dsp:sp>
    <dsp:sp modelId="{4221871A-B656-436F-A846-B8D3A50AD311}">
      <dsp:nvSpPr>
        <dsp:cNvPr id="0" name=""/>
        <dsp:cNvSpPr/>
      </dsp:nvSpPr>
      <dsp:spPr>
        <a:xfrm>
          <a:off x="3535471" y="3197541"/>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endParaRPr lang="fr-FR" sz="1400" kern="1200" dirty="0"/>
        </a:p>
      </dsp:txBody>
      <dsp:txXfrm>
        <a:off x="3548460" y="3210530"/>
        <a:ext cx="2380364" cy="417493"/>
      </dsp:txXfrm>
    </dsp:sp>
    <dsp:sp modelId="{9D6D7839-AF5A-49EA-AC6C-52E745952D85}">
      <dsp:nvSpPr>
        <dsp:cNvPr id="0" name=""/>
        <dsp:cNvSpPr/>
      </dsp:nvSpPr>
      <dsp:spPr>
        <a:xfrm>
          <a:off x="6468201"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4 votes ou moins</a:t>
          </a:r>
          <a:endParaRPr lang="fr-FR" sz="2000" kern="1200" dirty="0"/>
        </a:p>
      </dsp:txBody>
      <dsp:txXfrm>
        <a:off x="6468201" y="0"/>
        <a:ext cx="3007927" cy="1150022"/>
      </dsp:txXfrm>
    </dsp:sp>
    <dsp:sp modelId="{4A8CA441-7A30-4246-84F0-FFE34EC3BE50}">
      <dsp:nvSpPr>
        <dsp:cNvPr id="0" name=""/>
        <dsp:cNvSpPr/>
      </dsp:nvSpPr>
      <dsp:spPr>
        <a:xfrm>
          <a:off x="6768994" y="1150116"/>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Assert</a:t>
          </a:r>
          <a:r>
            <a:rPr lang="fr-FR" sz="1800" kern="1200" dirty="0" smtClean="0"/>
            <a:t>/exception</a:t>
          </a:r>
          <a:endParaRPr lang="fr-FR" sz="1800" kern="1200" dirty="0"/>
        </a:p>
      </dsp:txBody>
      <dsp:txXfrm>
        <a:off x="6785350" y="1166472"/>
        <a:ext cx="2373630" cy="525734"/>
      </dsp:txXfrm>
    </dsp:sp>
    <dsp:sp modelId="{77504496-57B4-450E-ABA0-EB80EF51C1A7}">
      <dsp:nvSpPr>
        <dsp:cNvPr id="0" name=""/>
        <dsp:cNvSpPr/>
      </dsp:nvSpPr>
      <dsp:spPr>
        <a:xfrm>
          <a:off x="6768994" y="1794477"/>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Conteneurs STD</a:t>
          </a:r>
          <a:endParaRPr lang="fr-FR" sz="1800" kern="1200" dirty="0"/>
        </a:p>
      </dsp:txBody>
      <dsp:txXfrm>
        <a:off x="6785350" y="1810833"/>
        <a:ext cx="2373630" cy="525734"/>
      </dsp:txXfrm>
    </dsp:sp>
    <dsp:sp modelId="{B6465BA3-77FE-4E30-AC4F-5EEA34F06A8A}">
      <dsp:nvSpPr>
        <dsp:cNvPr id="0" name=""/>
        <dsp:cNvSpPr/>
      </dsp:nvSpPr>
      <dsp:spPr>
        <a:xfrm>
          <a:off x="6768994" y="2438838"/>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Algo</a:t>
          </a:r>
          <a:r>
            <a:rPr lang="fr-FR" sz="1800" kern="1200" dirty="0" smtClean="0"/>
            <a:t> STD</a:t>
          </a:r>
          <a:endParaRPr lang="fr-FR" sz="1800" kern="1200" dirty="0"/>
        </a:p>
      </dsp:txBody>
      <dsp:txXfrm>
        <a:off x="6785350" y="2455194"/>
        <a:ext cx="2373630" cy="525734"/>
      </dsp:txXfrm>
    </dsp:sp>
    <dsp:sp modelId="{CBFA8330-14D1-442A-A881-ECA2182AA56A}">
      <dsp:nvSpPr>
        <dsp:cNvPr id="0" name=""/>
        <dsp:cNvSpPr/>
      </dsp:nvSpPr>
      <dsp:spPr>
        <a:xfrm>
          <a:off x="6768994" y="3083198"/>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Trucs &amp; astuces VS </a:t>
          </a:r>
          <a:endParaRPr lang="fr-FR" sz="1800" kern="1200" dirty="0"/>
        </a:p>
      </dsp:txBody>
      <dsp:txXfrm>
        <a:off x="6785350" y="3099554"/>
        <a:ext cx="2373630" cy="525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0DB55-E194-4816-9963-E88B01112AED}">
      <dsp:nvSpPr>
        <dsp:cNvPr id="0" name=""/>
        <dsp:cNvSpPr/>
      </dsp:nvSpPr>
      <dsp:spPr>
        <a:xfrm>
          <a:off x="133588" y="985"/>
          <a:ext cx="906048" cy="5436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smtClean="0"/>
            <a:t>find</a:t>
          </a:r>
          <a:endParaRPr lang="fr-FR" sz="1500" kern="1200" dirty="0"/>
        </a:p>
      </dsp:txBody>
      <dsp:txXfrm>
        <a:off x="133588" y="985"/>
        <a:ext cx="906048" cy="543629"/>
      </dsp:txXfrm>
    </dsp:sp>
    <dsp:sp modelId="{17270D06-5EBC-4917-B125-7F3DA171A475}">
      <dsp:nvSpPr>
        <dsp:cNvPr id="0" name=""/>
        <dsp:cNvSpPr/>
      </dsp:nvSpPr>
      <dsp:spPr>
        <a:xfrm>
          <a:off x="1130242" y="985"/>
          <a:ext cx="906048" cy="543629"/>
        </a:xfrm>
        <a:prstGeom prst="rect">
          <a:avLst/>
        </a:prstGeom>
        <a:solidFill>
          <a:schemeClr val="accent5">
            <a:hueOff val="-519888"/>
            <a:satOff val="-1340"/>
            <a:lumOff val="-9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any_of</a:t>
          </a:r>
          <a:endParaRPr lang="fr-FR" sz="1500" kern="1200" dirty="0"/>
        </a:p>
      </dsp:txBody>
      <dsp:txXfrm>
        <a:off x="1130242" y="985"/>
        <a:ext cx="906048" cy="543629"/>
      </dsp:txXfrm>
    </dsp:sp>
    <dsp:sp modelId="{32861C83-1168-43BD-B6DE-BC2DE5D84455}">
      <dsp:nvSpPr>
        <dsp:cNvPr id="0" name=""/>
        <dsp:cNvSpPr/>
      </dsp:nvSpPr>
      <dsp:spPr>
        <a:xfrm>
          <a:off x="2126895" y="985"/>
          <a:ext cx="906048" cy="543629"/>
        </a:xfrm>
        <a:prstGeom prst="rect">
          <a:avLst/>
        </a:prstGeom>
        <a:solidFill>
          <a:schemeClr val="accent5">
            <a:hueOff val="-1039776"/>
            <a:satOff val="-2680"/>
            <a:lumOff val="-1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count</a:t>
          </a:r>
          <a:endParaRPr lang="fr-FR" sz="1500" kern="1200" dirty="0"/>
        </a:p>
      </dsp:txBody>
      <dsp:txXfrm>
        <a:off x="2126895" y="985"/>
        <a:ext cx="906048" cy="543629"/>
      </dsp:txXfrm>
    </dsp:sp>
    <dsp:sp modelId="{51710AB8-A8CF-4FDF-8B5F-F7DE9CFE6489}">
      <dsp:nvSpPr>
        <dsp:cNvPr id="0" name=""/>
        <dsp:cNvSpPr/>
      </dsp:nvSpPr>
      <dsp:spPr>
        <a:xfrm>
          <a:off x="133588" y="635220"/>
          <a:ext cx="906048" cy="543629"/>
        </a:xfrm>
        <a:prstGeom prst="rect">
          <a:avLst/>
        </a:prstGeom>
        <a:solidFill>
          <a:schemeClr val="accent5">
            <a:hueOff val="-1559664"/>
            <a:satOff val="-4020"/>
            <a:lumOff val="-2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smtClean="0"/>
            <a:t>all_of</a:t>
          </a:r>
          <a:endParaRPr lang="fr-FR" sz="1500" kern="1200" dirty="0"/>
        </a:p>
      </dsp:txBody>
      <dsp:txXfrm>
        <a:off x="133588" y="635220"/>
        <a:ext cx="906048" cy="543629"/>
      </dsp:txXfrm>
    </dsp:sp>
    <dsp:sp modelId="{7968477B-396C-4AC0-B434-D785746B258C}">
      <dsp:nvSpPr>
        <dsp:cNvPr id="0" name=""/>
        <dsp:cNvSpPr/>
      </dsp:nvSpPr>
      <dsp:spPr>
        <a:xfrm>
          <a:off x="1130242" y="635220"/>
          <a:ext cx="906048" cy="543629"/>
        </a:xfrm>
        <a:prstGeom prst="rect">
          <a:avLst/>
        </a:prstGeom>
        <a:solidFill>
          <a:schemeClr val="accent5">
            <a:hueOff val="-2079552"/>
            <a:satOff val="-5360"/>
            <a:lumOff val="-36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find_if</a:t>
          </a:r>
          <a:endParaRPr lang="fr-FR" sz="1500" kern="1200" dirty="0"/>
        </a:p>
      </dsp:txBody>
      <dsp:txXfrm>
        <a:off x="1130242" y="635220"/>
        <a:ext cx="906048" cy="543629"/>
      </dsp:txXfrm>
    </dsp:sp>
    <dsp:sp modelId="{61A9AEE2-FD9E-4C45-98BE-E1412DE75FCC}">
      <dsp:nvSpPr>
        <dsp:cNvPr id="0" name=""/>
        <dsp:cNvSpPr/>
      </dsp:nvSpPr>
      <dsp:spPr>
        <a:xfrm>
          <a:off x="2126895" y="635220"/>
          <a:ext cx="906048" cy="543629"/>
        </a:xfrm>
        <a:prstGeom prst="rect">
          <a:avLst/>
        </a:prstGeom>
        <a:solidFill>
          <a:schemeClr val="accent5">
            <a:hueOff val="-2599440"/>
            <a:satOff val="-6700"/>
            <a:lumOff val="-45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for_each</a:t>
          </a:r>
          <a:endParaRPr lang="fr-FR" sz="1500" kern="1200" dirty="0"/>
        </a:p>
      </dsp:txBody>
      <dsp:txXfrm>
        <a:off x="2126895" y="635220"/>
        <a:ext cx="906048" cy="543629"/>
      </dsp:txXfrm>
    </dsp:sp>
    <dsp:sp modelId="{919F8215-15D0-4C47-B39F-F0740B2F5C11}">
      <dsp:nvSpPr>
        <dsp:cNvPr id="0" name=""/>
        <dsp:cNvSpPr/>
      </dsp:nvSpPr>
      <dsp:spPr>
        <a:xfrm>
          <a:off x="133588" y="1269454"/>
          <a:ext cx="906048" cy="543629"/>
        </a:xfrm>
        <a:prstGeom prst="rect">
          <a:avLst/>
        </a:prstGeom>
        <a:solidFill>
          <a:schemeClr val="accent5">
            <a:hueOff val="-3119328"/>
            <a:satOff val="-8040"/>
            <a:lumOff val="-5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none_of</a:t>
          </a:r>
          <a:endParaRPr lang="fr-FR" sz="1500" kern="1200" dirty="0"/>
        </a:p>
      </dsp:txBody>
      <dsp:txXfrm>
        <a:off x="133588" y="1269454"/>
        <a:ext cx="906048" cy="543629"/>
      </dsp:txXfrm>
    </dsp:sp>
    <dsp:sp modelId="{AE4DC3FE-B4B8-4542-AAE5-6F5007D26F5C}">
      <dsp:nvSpPr>
        <dsp:cNvPr id="0" name=""/>
        <dsp:cNvSpPr/>
      </dsp:nvSpPr>
      <dsp:spPr>
        <a:xfrm>
          <a:off x="1130242" y="1269454"/>
          <a:ext cx="906048" cy="543629"/>
        </a:xfrm>
        <a:prstGeom prst="rect">
          <a:avLst/>
        </a:prstGeom>
        <a:solidFill>
          <a:schemeClr val="accent5">
            <a:hueOff val="-3639215"/>
            <a:satOff val="-9379"/>
            <a:lumOff val="-6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partition</a:t>
          </a:r>
          <a:endParaRPr lang="fr-FR" sz="1500" kern="1200" dirty="0"/>
        </a:p>
      </dsp:txBody>
      <dsp:txXfrm>
        <a:off x="1130242" y="1269454"/>
        <a:ext cx="906048" cy="543629"/>
      </dsp:txXfrm>
    </dsp:sp>
    <dsp:sp modelId="{A4DA69A4-EB0D-419A-96D7-7F9C25738593}">
      <dsp:nvSpPr>
        <dsp:cNvPr id="0" name=""/>
        <dsp:cNvSpPr/>
      </dsp:nvSpPr>
      <dsp:spPr>
        <a:xfrm>
          <a:off x="2126895" y="1269454"/>
          <a:ext cx="906048" cy="543629"/>
        </a:xfrm>
        <a:prstGeom prst="rect">
          <a:avLst/>
        </a:prstGeom>
        <a:solidFill>
          <a:schemeClr val="accent5">
            <a:hueOff val="-4159103"/>
            <a:satOff val="-10719"/>
            <a:lumOff val="-72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reduce</a:t>
          </a:r>
          <a:endParaRPr lang="fr-FR" sz="1500" kern="1200" dirty="0"/>
        </a:p>
      </dsp:txBody>
      <dsp:txXfrm>
        <a:off x="2126895" y="1269454"/>
        <a:ext cx="906048" cy="543629"/>
      </dsp:txXfrm>
    </dsp:sp>
    <dsp:sp modelId="{5C28B57C-81DA-4855-AB2B-590B37E617B3}">
      <dsp:nvSpPr>
        <dsp:cNvPr id="0" name=""/>
        <dsp:cNvSpPr/>
      </dsp:nvSpPr>
      <dsp:spPr>
        <a:xfrm>
          <a:off x="133588" y="1903688"/>
          <a:ext cx="906048" cy="543629"/>
        </a:xfrm>
        <a:prstGeom prst="rect">
          <a:avLst/>
        </a:prstGeom>
        <a:solidFill>
          <a:schemeClr val="accent5">
            <a:hueOff val="-4678991"/>
            <a:satOff val="-12059"/>
            <a:lumOff val="-8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remove</a:t>
          </a:r>
          <a:endParaRPr lang="fr-FR" sz="1500" kern="1200" dirty="0"/>
        </a:p>
      </dsp:txBody>
      <dsp:txXfrm>
        <a:off x="133588" y="1903688"/>
        <a:ext cx="906048" cy="543629"/>
      </dsp:txXfrm>
    </dsp:sp>
    <dsp:sp modelId="{99A6851A-4AAE-4043-8A32-F871A515FC35}">
      <dsp:nvSpPr>
        <dsp:cNvPr id="0" name=""/>
        <dsp:cNvSpPr/>
      </dsp:nvSpPr>
      <dsp:spPr>
        <a:xfrm>
          <a:off x="1130242" y="1903688"/>
          <a:ext cx="906048" cy="543629"/>
        </a:xfrm>
        <a:prstGeom prst="rect">
          <a:avLst/>
        </a:prstGeom>
        <a:solidFill>
          <a:schemeClr val="accent5">
            <a:hueOff val="-5198879"/>
            <a:satOff val="-13399"/>
            <a:lumOff val="-9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remove_if</a:t>
          </a:r>
          <a:endParaRPr lang="fr-FR" sz="1500" kern="1200" dirty="0"/>
        </a:p>
      </dsp:txBody>
      <dsp:txXfrm>
        <a:off x="1130242" y="1903688"/>
        <a:ext cx="906048" cy="543629"/>
      </dsp:txXfrm>
    </dsp:sp>
    <dsp:sp modelId="{3E18C1B0-1E08-40A9-8D20-DB237FF1FD92}">
      <dsp:nvSpPr>
        <dsp:cNvPr id="0" name=""/>
        <dsp:cNvSpPr/>
      </dsp:nvSpPr>
      <dsp:spPr>
        <a:xfrm>
          <a:off x="2126895" y="1903688"/>
          <a:ext cx="906048" cy="543629"/>
        </a:xfrm>
        <a:prstGeom prst="rect">
          <a:avLst/>
        </a:prstGeom>
        <a:solidFill>
          <a:schemeClr val="accent5">
            <a:hueOff val="-5718767"/>
            <a:satOff val="-14739"/>
            <a:lumOff val="-99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search</a:t>
          </a:r>
          <a:endParaRPr lang="fr-FR" sz="1500" kern="1200" dirty="0"/>
        </a:p>
      </dsp:txBody>
      <dsp:txXfrm>
        <a:off x="2126895" y="1903688"/>
        <a:ext cx="906048" cy="543629"/>
      </dsp:txXfrm>
    </dsp:sp>
    <dsp:sp modelId="{50091DDF-F069-4089-A8B6-94A8CFE36B10}">
      <dsp:nvSpPr>
        <dsp:cNvPr id="0" name=""/>
        <dsp:cNvSpPr/>
      </dsp:nvSpPr>
      <dsp:spPr>
        <a:xfrm>
          <a:off x="631915" y="2537922"/>
          <a:ext cx="906048" cy="543629"/>
        </a:xfrm>
        <a:prstGeom prst="rect">
          <a:avLst/>
        </a:prstGeom>
        <a:solidFill>
          <a:schemeClr val="accent5">
            <a:hueOff val="-6238655"/>
            <a:satOff val="-16079"/>
            <a:lumOff val="-108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smtClean="0"/>
            <a:t>transform</a:t>
          </a:r>
          <a:endParaRPr lang="fr-FR" sz="1500" kern="1200"/>
        </a:p>
      </dsp:txBody>
      <dsp:txXfrm>
        <a:off x="631915" y="2537922"/>
        <a:ext cx="906048" cy="543629"/>
      </dsp:txXfrm>
    </dsp:sp>
    <dsp:sp modelId="{029FB5D3-699B-4144-BD56-54A68F21EC1E}">
      <dsp:nvSpPr>
        <dsp:cNvPr id="0" name=""/>
        <dsp:cNvSpPr/>
      </dsp:nvSpPr>
      <dsp:spPr>
        <a:xfrm>
          <a:off x="1628568" y="2537922"/>
          <a:ext cx="906048" cy="5436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sort</a:t>
          </a:r>
          <a:endParaRPr lang="fr-FR" sz="1500" kern="1200" dirty="0"/>
        </a:p>
      </dsp:txBody>
      <dsp:txXfrm>
        <a:off x="1628568" y="2537922"/>
        <a:ext cx="906048" cy="54362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4067F72-4B43-4EB2-81AF-1356A084F97D}" type="datetime1">
              <a:rPr lang="fr-FR" smtClean="0"/>
              <a:t>23/02/2023</a:t>
            </a:fld>
            <a:endParaRPr lang="fr-FR" dirty="0"/>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8E2C9A5-1936-47C6-ADD2-56E91A3B7AD6}" type="datetime1">
              <a:rPr lang="fr-FR" noProof="0" smtClean="0"/>
              <a:t>23/02/2023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713232" rtl="0" eaLnBrk="1" fontAlgn="auto" latinLnBrk="0" hangingPunct="1">
      <a:lnSpc>
        <a:spcPct val="100000"/>
      </a:lnSpc>
      <a:spcBef>
        <a:spcPts val="0"/>
      </a:spcBef>
      <a:spcAft>
        <a:spcPts val="0"/>
      </a:spcAft>
      <a:buClrTx/>
      <a:buSzTx/>
      <a:buFontTx/>
      <a:buNone/>
      <a:tabLst/>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Une fonction écrite en 1 ligne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14</a:t>
            </a:fld>
            <a:endParaRPr lang="fr-FR" noProof="0" dirty="0"/>
          </a:p>
        </p:txBody>
      </p:sp>
    </p:spTree>
    <p:extLst>
      <p:ext uri="{BB962C8B-B14F-4D97-AF65-F5344CB8AC3E}">
        <p14:creationId xmlns:p14="http://schemas.microsoft.com/office/powerpoint/2010/main" val="402573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15</a:t>
            </a:fld>
            <a:endParaRPr lang="fr-FR" noProof="0" dirty="0"/>
          </a:p>
        </p:txBody>
      </p:sp>
    </p:spTree>
    <p:extLst>
      <p:ext uri="{BB962C8B-B14F-4D97-AF65-F5344CB8AC3E}">
        <p14:creationId xmlns:p14="http://schemas.microsoft.com/office/powerpoint/2010/main" val="367590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Haut</a:t>
            </a:r>
            <a:r>
              <a:rPr lang="fr-FR" baseline="0" dirty="0" smtClean="0"/>
              <a:t> gauche</a:t>
            </a:r>
            <a:r>
              <a:rPr lang="fr-FR" dirty="0" smtClean="0"/>
              <a:t> </a:t>
            </a:r>
            <a:r>
              <a:rPr lang="fr-FR" dirty="0" smtClean="0"/>
              <a:t>: </a:t>
            </a:r>
            <a:r>
              <a:rPr lang="fr-FR" dirty="0" smtClean="0"/>
              <a:t>3, 1</a:t>
            </a:r>
          </a:p>
          <a:p>
            <a:r>
              <a:rPr lang="fr-FR" dirty="0" smtClean="0"/>
              <a:t>Haut droit</a:t>
            </a:r>
            <a:r>
              <a:rPr lang="fr-FR" baseline="0" dirty="0" smtClean="0"/>
              <a:t> : 3, 3</a:t>
            </a:r>
          </a:p>
          <a:p>
            <a:r>
              <a:rPr lang="fr-FR" baseline="0" dirty="0" smtClean="0"/>
              <a:t>Bas gauche : 3, 3</a:t>
            </a:r>
          </a:p>
          <a:p>
            <a:r>
              <a:rPr lang="fr-FR" baseline="0" dirty="0" smtClean="0"/>
              <a:t>Bas droit : 3, 1 -&gt; </a:t>
            </a:r>
            <a:r>
              <a:rPr lang="fr-FR" baseline="0" dirty="0" err="1" smtClean="0"/>
              <a:t>fail</a:t>
            </a:r>
            <a:r>
              <a:rPr lang="fr-FR" baseline="0" dirty="0" smtClean="0"/>
              <a:t> pourquoi ?</a:t>
            </a:r>
          </a:p>
          <a:p>
            <a:r>
              <a:rPr lang="fr-FR" baseline="0" dirty="0" smtClean="0"/>
              <a:t>C’est ce qu’on va voir</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16</a:t>
            </a:fld>
            <a:endParaRPr lang="fr-FR" noProof="0" dirty="0"/>
          </a:p>
        </p:txBody>
      </p:sp>
    </p:spTree>
    <p:extLst>
      <p:ext uri="{BB962C8B-B14F-4D97-AF65-F5344CB8AC3E}">
        <p14:creationId xmlns:p14="http://schemas.microsoft.com/office/powerpoint/2010/main" val="260596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Si je capture par référence, qu’est-ce qui change </a:t>
            </a:r>
            <a:r>
              <a:rPr lang="fr-FR" dirty="0" smtClean="0"/>
              <a:t>?</a:t>
            </a:r>
          </a:p>
          <a:p>
            <a:r>
              <a:rPr lang="fr-FR" dirty="0" smtClean="0"/>
              <a:t>Int &amp; _th{};</a:t>
            </a:r>
          </a:p>
          <a:p>
            <a:r>
              <a:rPr lang="fr-FR" dirty="0" smtClean="0"/>
              <a:t>Int &amp; th</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18</a:t>
            </a:fld>
            <a:endParaRPr lang="fr-FR" noProof="0" dirty="0"/>
          </a:p>
        </p:txBody>
      </p:sp>
    </p:spTree>
    <p:extLst>
      <p:ext uri="{BB962C8B-B14F-4D97-AF65-F5344CB8AC3E}">
        <p14:creationId xmlns:p14="http://schemas.microsoft.com/office/powerpoint/2010/main" val="173380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3 </a:t>
            </a:r>
          </a:p>
          <a:p>
            <a:r>
              <a:rPr lang="fr-FR" dirty="0" smtClean="0"/>
              <a:t>5</a:t>
            </a:r>
          </a:p>
          <a:p>
            <a:r>
              <a:rPr lang="fr-FR" dirty="0" smtClean="0"/>
              <a:t>1</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19</a:t>
            </a:fld>
            <a:endParaRPr lang="fr-FR" noProof="0" dirty="0"/>
          </a:p>
        </p:txBody>
      </p:sp>
    </p:spTree>
    <p:extLst>
      <p:ext uri="{BB962C8B-B14F-4D97-AF65-F5344CB8AC3E}">
        <p14:creationId xmlns:p14="http://schemas.microsoft.com/office/powerpoint/2010/main" val="216005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Reduce</a:t>
            </a:r>
            <a:r>
              <a:rPr lang="fr-FR" dirty="0" smtClean="0"/>
              <a:t> = cpp17</a:t>
            </a:r>
          </a:p>
          <a:p>
            <a:r>
              <a:rPr lang="fr-FR" dirty="0" smtClean="0"/>
              <a:t>Beaucoup plus rapide que</a:t>
            </a:r>
            <a:r>
              <a:rPr lang="fr-FR" baseline="0" dirty="0" smtClean="0"/>
              <a:t> </a:t>
            </a:r>
            <a:r>
              <a:rPr lang="fr-FR" baseline="0" dirty="0" err="1" smtClean="0"/>
              <a:t>accumulate</a:t>
            </a:r>
            <a:r>
              <a:rPr lang="fr-FR" baseline="0" dirty="0" smtClean="0"/>
              <a:t>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20</a:t>
            </a:fld>
            <a:endParaRPr lang="fr-FR" noProof="0" dirty="0"/>
          </a:p>
        </p:txBody>
      </p:sp>
    </p:spTree>
    <p:extLst>
      <p:ext uri="{BB962C8B-B14F-4D97-AF65-F5344CB8AC3E}">
        <p14:creationId xmlns:p14="http://schemas.microsoft.com/office/powerpoint/2010/main" val="381078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22</a:t>
            </a:fld>
            <a:endParaRPr lang="fr-FR" noProof="0" dirty="0"/>
          </a:p>
        </p:txBody>
      </p:sp>
    </p:spTree>
    <p:extLst>
      <p:ext uri="{BB962C8B-B14F-4D97-AF65-F5344CB8AC3E}">
        <p14:creationId xmlns:p14="http://schemas.microsoft.com/office/powerpoint/2010/main" val="235222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23</a:t>
            </a:fld>
            <a:endParaRPr lang="fr-FR" noProof="0" dirty="0"/>
          </a:p>
        </p:txBody>
      </p:sp>
    </p:spTree>
    <p:extLst>
      <p:ext uri="{BB962C8B-B14F-4D97-AF65-F5344CB8AC3E}">
        <p14:creationId xmlns:p14="http://schemas.microsoft.com/office/powerpoint/2010/main" val="247032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Plus performant car on ne passe plus par les </a:t>
            </a:r>
            <a:r>
              <a:rPr lang="fr-FR" dirty="0" err="1" smtClean="0"/>
              <a:t>meta</a:t>
            </a:r>
            <a:r>
              <a:rPr lang="fr-FR" dirty="0" smtClean="0"/>
              <a:t>-objets</a:t>
            </a:r>
          </a:p>
          <a:p>
            <a:r>
              <a:rPr lang="fr-FR" dirty="0" smtClean="0"/>
              <a:t>Plus</a:t>
            </a:r>
            <a:r>
              <a:rPr lang="fr-FR" baseline="0" dirty="0" smtClean="0"/>
              <a:t> de </a:t>
            </a:r>
            <a:r>
              <a:rPr lang="fr-FR" baseline="0" dirty="0" err="1" smtClean="0"/>
              <a:t>receiver</a:t>
            </a:r>
            <a:r>
              <a:rPr lang="fr-FR" baseline="0" dirty="0" smtClean="0"/>
              <a:t> à mettre</a:t>
            </a:r>
          </a:p>
          <a:p>
            <a:r>
              <a:rPr lang="fr-FR" baseline="0" dirty="0" smtClean="0"/>
              <a:t>Abandon des macros sales</a:t>
            </a:r>
          </a:p>
          <a:p>
            <a:r>
              <a:rPr lang="fr-FR" baseline="0" dirty="0" smtClean="0"/>
              <a:t>Erreurs remontées à la compilation</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24</a:t>
            </a:fld>
            <a:endParaRPr lang="fr-FR" noProof="0" dirty="0"/>
          </a:p>
        </p:txBody>
      </p:sp>
    </p:spTree>
    <p:extLst>
      <p:ext uri="{BB962C8B-B14F-4D97-AF65-F5344CB8AC3E}">
        <p14:creationId xmlns:p14="http://schemas.microsoft.com/office/powerpoint/2010/main" val="1706421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26</a:t>
            </a:fld>
            <a:endParaRPr lang="fr-FR"/>
          </a:p>
        </p:txBody>
      </p:sp>
    </p:spTree>
    <p:extLst>
      <p:ext uri="{BB962C8B-B14F-4D97-AF65-F5344CB8AC3E}">
        <p14:creationId xmlns:p14="http://schemas.microsoft.com/office/powerpoint/2010/main" val="41931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presque 8 ans chez Scalian</a:t>
            </a:r>
          </a:p>
          <a:p>
            <a:pPr marL="0" marR="0" lvl="0" indent="0" algn="l" defTabSz="713232" rtl="0" eaLnBrk="1" fontAlgn="auto" latinLnBrk="0" hangingPunct="1">
              <a:lnSpc>
                <a:spcPct val="100000"/>
              </a:lnSpc>
              <a:spcBef>
                <a:spcPts val="0"/>
              </a:spcBef>
              <a:spcAft>
                <a:spcPts val="0"/>
              </a:spcAft>
              <a:buClrTx/>
              <a:buSzTx/>
              <a:buFontTx/>
              <a:buNone/>
              <a:tabLst/>
              <a:defRPr/>
            </a:pPr>
            <a:r>
              <a:rPr lang="fr-FR" dirty="0" smtClean="0"/>
              <a:t>Mi-dev </a:t>
            </a:r>
            <a:r>
              <a:rPr lang="fr-FR" dirty="0" err="1" smtClean="0"/>
              <a:t>mi-responsable</a:t>
            </a:r>
            <a:r>
              <a:rPr lang="fr-FR" baseline="0" dirty="0" smtClean="0"/>
              <a:t> technique </a:t>
            </a:r>
            <a:r>
              <a:rPr lang="fr-FR" baseline="0" dirty="0" err="1" smtClean="0"/>
              <a:t>mi-CDP</a:t>
            </a:r>
            <a:r>
              <a:rPr lang="fr-FR" dirty="0" smtClean="0"/>
              <a:t/>
            </a:r>
            <a:br>
              <a:rPr lang="fr-FR" dirty="0" smtClean="0"/>
            </a:br>
            <a:r>
              <a:rPr lang="fr-FR" dirty="0" smtClean="0"/>
              <a:t>-</a:t>
            </a:r>
            <a:r>
              <a:rPr lang="fr-FR" baseline="0" dirty="0" smtClean="0"/>
              <a:t> dev C++/Qt sur plein de projets touchant de près où de loin la simulation radar (DADN, MOCEM, Prorasem, Clacimar et COMAREM)</a:t>
            </a:r>
            <a:br>
              <a:rPr lang="fr-FR" baseline="0" dirty="0" smtClean="0"/>
            </a:br>
            <a:r>
              <a:rPr lang="fr-FR" baseline="0" dirty="0" smtClean="0"/>
              <a:t>- dev matlab et python</a:t>
            </a:r>
            <a:br>
              <a:rPr lang="fr-FR" baseline="0" dirty="0" smtClean="0"/>
            </a:br>
            <a:r>
              <a:rPr lang="fr-FR" baseline="0" dirty="0" smtClean="0"/>
              <a:t>pourquoi là ? Formation mathématiques. j’ai appris le </a:t>
            </a:r>
            <a:r>
              <a:rPr lang="fr-FR" baseline="0" dirty="0" err="1" smtClean="0"/>
              <a:t>dev</a:t>
            </a:r>
            <a:r>
              <a:rPr lang="fr-FR" baseline="0" dirty="0" smtClean="0"/>
              <a:t> au fil des projets</a:t>
            </a:r>
            <a:br>
              <a:rPr lang="fr-FR" baseline="0" dirty="0" smtClean="0"/>
            </a:br>
            <a:r>
              <a:rPr lang="fr-FR" baseline="0" dirty="0" smtClean="0"/>
              <a:t>- SESUC : contexte linux </a:t>
            </a:r>
            <a:r>
              <a:rPr lang="fr-FR" baseline="0" dirty="0" err="1" smtClean="0"/>
              <a:t>gcc</a:t>
            </a:r>
            <a:r>
              <a:rPr lang="fr-FR" baseline="0" dirty="0" smtClean="0"/>
              <a:t>, optimisation</a:t>
            </a:r>
          </a:p>
          <a:p>
            <a:pPr marL="0" indent="0">
              <a:buFontTx/>
              <a:buNone/>
            </a:pPr>
            <a:r>
              <a:rPr lang="fr-FR" baseline="0" dirty="0" smtClean="0"/>
              <a:t>- COMAREM : </a:t>
            </a:r>
            <a:r>
              <a:rPr lang="fr-FR" baseline="0" dirty="0" err="1" smtClean="0"/>
              <a:t>visual</a:t>
            </a:r>
            <a:r>
              <a:rPr lang="fr-FR" baseline="0" dirty="0" smtClean="0"/>
              <a:t>, </a:t>
            </a:r>
            <a:r>
              <a:rPr lang="fr-FR" baseline="0" dirty="0" err="1" smtClean="0"/>
              <a:t>qmake</a:t>
            </a:r>
            <a:r>
              <a:rPr lang="fr-FR" baseline="0" dirty="0" smtClean="0"/>
              <a:t>, (</a:t>
            </a:r>
            <a:r>
              <a:rPr lang="fr-FR" baseline="0" dirty="0" err="1" smtClean="0"/>
              <a:t>scriptbox</a:t>
            </a:r>
            <a:r>
              <a:rPr lang="fr-FR" baseline="0" dirty="0" smtClean="0"/>
              <a:t>) ombrage d’une très grande scène 3D (plusieurs 10.000 de km²) à haute fréquence</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dirty="0" err="1" smtClean="0"/>
              <a:t>Opesim</a:t>
            </a:r>
            <a:r>
              <a:rPr lang="fr-FR" baseline="0" dirty="0" smtClean="0"/>
              <a:t> : Duel AD navire, </a:t>
            </a:r>
            <a:r>
              <a:rPr lang="fr-FR" baseline="0" dirty="0" err="1" smtClean="0"/>
              <a:t>Prorasem</a:t>
            </a:r>
            <a:r>
              <a:rPr lang="fr-FR" baseline="0" dirty="0" smtClean="0"/>
              <a:t>, </a:t>
            </a:r>
            <a:r>
              <a:rPr lang="fr-FR" baseline="0" dirty="0" err="1" smtClean="0"/>
              <a:t>coconut</a:t>
            </a:r>
            <a:r>
              <a:rPr lang="fr-FR" baseline="0" dirty="0" smtClean="0"/>
              <a:t>, </a:t>
            </a:r>
            <a:r>
              <a:rPr lang="fr-FR" baseline="0" dirty="0" err="1" smtClean="0"/>
              <a:t>imotep</a:t>
            </a:r>
            <a:endParaRPr lang="fr-FR" baseline="0" dirty="0" smtClean="0"/>
          </a:p>
          <a:p>
            <a:pPr marL="171450" marR="0" lvl="0" indent="-171450" algn="l" defTabSz="713232" rtl="0" eaLnBrk="1" fontAlgn="auto" latinLnBrk="0" hangingPunct="1">
              <a:lnSpc>
                <a:spcPct val="100000"/>
              </a:lnSpc>
              <a:spcBef>
                <a:spcPts val="0"/>
              </a:spcBef>
              <a:spcAft>
                <a:spcPts val="0"/>
              </a:spcAft>
              <a:buClrTx/>
              <a:buSzTx/>
              <a:buFontTx/>
              <a:buChar char="-"/>
              <a:tabLst/>
              <a:defRPr/>
            </a:pPr>
            <a:endParaRPr lang="fr-FR" baseline="0" dirty="0" smtClean="0"/>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dirty="0" smtClean="0"/>
              <a:t>Partage de connaissance</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smtClean="0"/>
              <a:t>Remettre </a:t>
            </a:r>
            <a:r>
              <a:rPr lang="fr-FR" baseline="0" dirty="0" smtClean="0"/>
              <a:t>les bases après avoir appris sur le tas</a:t>
            </a:r>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a:t>
            </a:fld>
            <a:endParaRPr lang="fr-FR" noProof="0" dirty="0"/>
          </a:p>
        </p:txBody>
      </p:sp>
    </p:spTree>
    <p:extLst>
      <p:ext uri="{BB962C8B-B14F-4D97-AF65-F5344CB8AC3E}">
        <p14:creationId xmlns:p14="http://schemas.microsoft.com/office/powerpoint/2010/main" val="1339954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27</a:t>
            </a:fld>
            <a:endParaRPr lang="fr-FR" noProof="0" dirty="0"/>
          </a:p>
        </p:txBody>
      </p:sp>
    </p:spTree>
    <p:extLst>
      <p:ext uri="{BB962C8B-B14F-4D97-AF65-F5344CB8AC3E}">
        <p14:creationId xmlns:p14="http://schemas.microsoft.com/office/powerpoint/2010/main" val="231600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Visual : Point d’arrêt et click droit sur la ligne : «  Accéder au désassemblage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30</a:t>
            </a:fld>
            <a:endParaRPr lang="fr-FR" noProof="0" dirty="0"/>
          </a:p>
        </p:txBody>
      </p:sp>
    </p:spTree>
    <p:extLst>
      <p:ext uri="{BB962C8B-B14F-4D97-AF65-F5344CB8AC3E}">
        <p14:creationId xmlns:p14="http://schemas.microsoft.com/office/powerpoint/2010/main" val="2635199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L’option FPIC : Le code position indépendant est un type de code qui peut être exécuté n'importe où dans l'espace d'adressage d'un processus. Cela permet à une bibliothèque partagée d'être chargée à une adresse différente à chaque fois qu'elle est chargée dans un processus différent. </a:t>
            </a:r>
          </a:p>
          <a:p>
            <a:r>
              <a:rPr lang="fr-FR" dirty="0" smtClean="0"/>
              <a:t>En gros,</a:t>
            </a:r>
            <a:r>
              <a:rPr lang="fr-FR" baseline="0" dirty="0" smtClean="0"/>
              <a:t> ça rend la Bibliothèque tolérante vis-à-vis de l’espace d’adressage dans laquelle elle est chargée. Sans ça, il faut charger la bibliothèque à une adresse fixe, ce qui implique de ne pas pouvoir charger simultanément la bibliothèque par plusieurs processus.</a:t>
            </a:r>
            <a:endParaRPr lang="fr-FR" dirty="0" smtClean="0"/>
          </a:p>
          <a:p>
            <a:r>
              <a:rPr lang="fr-FR" dirty="0" smtClean="0"/>
              <a:t>Il est important de noter que l'utilisation de l'option -</a:t>
            </a:r>
            <a:r>
              <a:rPr lang="fr-FR" dirty="0" err="1" smtClean="0"/>
              <a:t>fPIC</a:t>
            </a:r>
            <a:r>
              <a:rPr lang="fr-FR" dirty="0" smtClean="0"/>
              <a:t> est recommandée uniquement pour la compilation de bibliothèques partagées. Elle n'est pas nécessaire pour la compilation d'exécutables, car le code d'un exécutable est toujours chargé à une adresse fixe.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34</a:t>
            </a:fld>
            <a:endParaRPr lang="fr-FR" noProof="0" dirty="0"/>
          </a:p>
        </p:txBody>
      </p:sp>
    </p:spTree>
    <p:extLst>
      <p:ext uri="{BB962C8B-B14F-4D97-AF65-F5344CB8AC3E}">
        <p14:creationId xmlns:p14="http://schemas.microsoft.com/office/powerpoint/2010/main" val="15518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35</a:t>
            </a:fld>
            <a:endParaRPr lang="fr-FR" noProof="0" dirty="0"/>
          </a:p>
        </p:txBody>
      </p:sp>
    </p:spTree>
    <p:extLst>
      <p:ext uri="{BB962C8B-B14F-4D97-AF65-F5344CB8AC3E}">
        <p14:creationId xmlns:p14="http://schemas.microsoft.com/office/powerpoint/2010/main" val="321632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36</a:t>
            </a:fld>
            <a:endParaRPr lang="fr-FR" noProof="0" dirty="0"/>
          </a:p>
        </p:txBody>
      </p:sp>
    </p:spTree>
    <p:extLst>
      <p:ext uri="{BB962C8B-B14F-4D97-AF65-F5344CB8AC3E}">
        <p14:creationId xmlns:p14="http://schemas.microsoft.com/office/powerpoint/2010/main" val="1158843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37</a:t>
            </a:fld>
            <a:endParaRPr lang="fr-FR" noProof="0" dirty="0"/>
          </a:p>
        </p:txBody>
      </p:sp>
    </p:spTree>
    <p:extLst>
      <p:ext uri="{BB962C8B-B14F-4D97-AF65-F5344CB8AC3E}">
        <p14:creationId xmlns:p14="http://schemas.microsoft.com/office/powerpoint/2010/main" val="3981942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/c /</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I </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.\foo.cpp .\bar.cpp </a:t>
            </a:r>
            <a:r>
              <a:rPr lang="fr-FR" sz="1000" dirty="0" smtClean="0">
                <a:sym typeface="Wingdings" panose="05000000000000000000" pitchFamily="2" charset="2"/>
              </a:rPr>
              <a:t> foo.obj et bar.obj</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000" kern="1200" dirty="0" smtClean="0">
                <a:solidFill>
                  <a:schemeClr val="tx1"/>
                </a:solidFill>
                <a:latin typeface="+mn-lt"/>
                <a:ea typeface="+mn-ea"/>
                <a:cs typeface="Cascadia Code" panose="020B0609020000020004" pitchFamily="49" charset="0"/>
                <a:sym typeface="Wingdings" panose="05000000000000000000" pitchFamily="2" charset="2"/>
              </a:rPr>
              <a:t>main.exe</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38</a:t>
            </a:fld>
            <a:endParaRPr lang="fr-FR" noProof="0" dirty="0"/>
          </a:p>
        </p:txBody>
      </p:sp>
    </p:spTree>
    <p:extLst>
      <p:ext uri="{BB962C8B-B14F-4D97-AF65-F5344CB8AC3E}">
        <p14:creationId xmlns:p14="http://schemas.microsoft.com/office/powerpoint/2010/main" val="3329170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fichiers EXP contiennent</a:t>
            </a:r>
            <a:r>
              <a:rPr lang="fr-FR" baseline="0" dirty="0" smtClean="0"/>
              <a:t> des infos de </a:t>
            </a:r>
            <a:r>
              <a:rPr lang="fr-FR" baseline="0" dirty="0" err="1" smtClean="0"/>
              <a:t>link</a:t>
            </a:r>
            <a:r>
              <a:rPr lang="fr-FR" baseline="0" dirty="0" smtClean="0"/>
              <a:t> qu’on ne retrouve pas dans le .lib</a:t>
            </a:r>
          </a:p>
          <a:p>
            <a:r>
              <a:rPr lang="fr-FR" baseline="0" dirty="0" smtClean="0"/>
              <a:t>Il sert à gérer notamment les dépendances circulaires.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39</a:t>
            </a:fld>
            <a:endParaRPr lang="fr-FR" noProof="0" dirty="0"/>
          </a:p>
        </p:txBody>
      </p:sp>
    </p:spTree>
    <p:extLst>
      <p:ext uri="{BB962C8B-B14F-4D97-AF65-F5344CB8AC3E}">
        <p14:creationId xmlns:p14="http://schemas.microsoft.com/office/powerpoint/2010/main" val="2837494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Voir le fichier type qu’on utilise</a:t>
            </a:r>
            <a:r>
              <a:rPr lang="fr-FR" baseline="0" dirty="0" smtClean="0"/>
              <a:t> sur nos projets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40</a:t>
            </a:fld>
            <a:endParaRPr lang="fr-FR" noProof="0" dirty="0"/>
          </a:p>
        </p:txBody>
      </p:sp>
    </p:spTree>
    <p:extLst>
      <p:ext uri="{BB962C8B-B14F-4D97-AF65-F5344CB8AC3E}">
        <p14:creationId xmlns:p14="http://schemas.microsoft.com/office/powerpoint/2010/main" val="2417671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41</a:t>
            </a:fld>
            <a:endParaRPr lang="fr-FR" noProof="0" dirty="0"/>
          </a:p>
        </p:txBody>
      </p:sp>
    </p:spTree>
    <p:extLst>
      <p:ext uri="{BB962C8B-B14F-4D97-AF65-F5344CB8AC3E}">
        <p14:creationId xmlns:p14="http://schemas.microsoft.com/office/powerpoint/2010/main" val="162489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Note</a:t>
            </a:r>
            <a:r>
              <a:rPr lang="fr-FR" baseline="0" dirty="0" smtClean="0"/>
              <a:t> sur le contenu</a:t>
            </a:r>
          </a:p>
          <a:p>
            <a:r>
              <a:rPr lang="fr-FR" baseline="0" dirty="0" smtClean="0"/>
              <a:t>Vous avez des niveaux qui ne sont pas forcément les mêmes.</a:t>
            </a:r>
          </a:p>
          <a:p>
            <a:r>
              <a:rPr lang="fr-FR" baseline="0" dirty="0" smtClean="0"/>
              <a:t>Certaines choses seront nouvelles pour certains, des rappels pour d’autres.</a:t>
            </a:r>
          </a:p>
          <a:p>
            <a:r>
              <a:rPr lang="fr-FR" baseline="0" dirty="0" smtClean="0"/>
              <a:t>Tout le monde apprendra </a:t>
            </a:r>
            <a:r>
              <a:rPr lang="fr-FR" baseline="0" dirty="0" err="1" smtClean="0"/>
              <a:t>quelquechose</a:t>
            </a:r>
            <a:r>
              <a:rPr lang="fr-FR" baseline="0" smtClean="0"/>
              <a:t>.</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a:t>
            </a:fld>
            <a:endParaRPr lang="fr-FR" noProof="0" dirty="0"/>
          </a:p>
        </p:txBody>
      </p:sp>
    </p:spTree>
    <p:extLst>
      <p:ext uri="{BB962C8B-B14F-4D97-AF65-F5344CB8AC3E}">
        <p14:creationId xmlns:p14="http://schemas.microsoft.com/office/powerpoint/2010/main" val="305604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44</a:t>
            </a:fld>
            <a:endParaRPr lang="fr-FR"/>
          </a:p>
        </p:txBody>
      </p:sp>
    </p:spTree>
    <p:extLst>
      <p:ext uri="{BB962C8B-B14F-4D97-AF65-F5344CB8AC3E}">
        <p14:creationId xmlns:p14="http://schemas.microsoft.com/office/powerpoint/2010/main" val="2207036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Notez</a:t>
            </a:r>
            <a:r>
              <a:rPr lang="fr-FR" baseline="0" dirty="0" smtClean="0"/>
              <a:t> l’utilisation de /</a:t>
            </a:r>
            <a:r>
              <a:rPr lang="fr-FR" baseline="0" dirty="0" err="1" smtClean="0"/>
              <a:t>Yc</a:t>
            </a:r>
            <a:r>
              <a:rPr lang="fr-FR" baseline="0" dirty="0" smtClean="0"/>
              <a:t> et /</a:t>
            </a:r>
            <a:r>
              <a:rPr lang="fr-FR" baseline="0" dirty="0" err="1" smtClean="0"/>
              <a:t>Yu</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47</a:t>
            </a:fld>
            <a:endParaRPr lang="fr-FR" noProof="0" dirty="0"/>
          </a:p>
        </p:txBody>
      </p:sp>
    </p:spTree>
    <p:extLst>
      <p:ext uri="{BB962C8B-B14F-4D97-AF65-F5344CB8AC3E}">
        <p14:creationId xmlns:p14="http://schemas.microsoft.com/office/powerpoint/2010/main" val="924904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nl-NL" sz="936" kern="1200" dirty="0" smtClean="0">
                <a:solidFill>
                  <a:schemeClr val="tx1"/>
                </a:solidFill>
                <a:latin typeface="+mn-lt"/>
                <a:ea typeface="+mn-ea"/>
                <a:cs typeface="+mn-cs"/>
              </a:rPr>
              <a:t>1&gt;      146 ms  Link                                       1 appels</a:t>
            </a:r>
          </a:p>
          <a:p>
            <a:r>
              <a:rPr lang="fr-FR" sz="936" kern="1200" dirty="0" smtClean="0">
                <a:solidFill>
                  <a:schemeClr val="tx1"/>
                </a:solidFill>
                <a:latin typeface="+mn-lt"/>
                <a:ea typeface="+mn-ea"/>
                <a:cs typeface="+mn-cs"/>
              </a:rPr>
              <a:t>1&gt;     1008 ms  CL                                         2 appels</a:t>
            </a:r>
          </a:p>
          <a:p>
            <a:endParaRPr lang="fr-FR" sz="936" kern="1200" dirty="0" smtClean="0">
              <a:solidFill>
                <a:schemeClr val="tx1"/>
              </a:solidFill>
              <a:latin typeface="+mn-lt"/>
              <a:ea typeface="+mn-ea"/>
              <a:cs typeface="+mn-cs"/>
            </a:endParaRPr>
          </a:p>
          <a:p>
            <a:r>
              <a:rPr lang="fr-FR" sz="936" kern="1200" dirty="0" smtClean="0">
                <a:solidFill>
                  <a:schemeClr val="tx1"/>
                </a:solidFill>
                <a:latin typeface="+mn-lt"/>
                <a:ea typeface="+mn-ea"/>
                <a:cs typeface="+mn-cs"/>
              </a:rPr>
              <a:t>X2</a:t>
            </a:r>
            <a:r>
              <a:rPr lang="fr-FR" sz="936" kern="1200" baseline="0" dirty="0" smtClean="0">
                <a:solidFill>
                  <a:schemeClr val="tx1"/>
                </a:solidFill>
                <a:latin typeface="+mn-lt"/>
                <a:ea typeface="+mn-ea"/>
                <a:cs typeface="+mn-cs"/>
              </a:rPr>
              <a:t> sur l’</a:t>
            </a:r>
            <a:r>
              <a:rPr lang="fr-FR" sz="936" kern="1200" baseline="0" dirty="0" err="1" smtClean="0">
                <a:solidFill>
                  <a:schemeClr val="tx1"/>
                </a:solidFill>
                <a:latin typeface="+mn-lt"/>
                <a:ea typeface="+mn-ea"/>
                <a:cs typeface="+mn-cs"/>
              </a:rPr>
              <a:t>exec</a:t>
            </a:r>
            <a:endParaRPr lang="fr-FR" sz="936" kern="1200" dirty="0" smtClean="0">
              <a:solidFill>
                <a:schemeClr val="tx1"/>
              </a:solidFill>
              <a:latin typeface="+mn-lt"/>
              <a:ea typeface="+mn-ea"/>
              <a:cs typeface="+mn-cs"/>
            </a:endParaRPr>
          </a:p>
          <a:p>
            <a:endParaRPr lang="fr-FR" sz="936" kern="1200" dirty="0" smtClean="0">
              <a:solidFill>
                <a:schemeClr val="tx1"/>
              </a:solidFill>
              <a:latin typeface="+mn-lt"/>
              <a:ea typeface="+mn-ea"/>
              <a:cs typeface="+mn-cs"/>
            </a:endParaRPr>
          </a:p>
          <a:p>
            <a:r>
              <a:rPr lang="nl-NL" sz="936" kern="1200" dirty="0" smtClean="0">
                <a:solidFill>
                  <a:schemeClr val="tx1"/>
                </a:solidFill>
                <a:latin typeface="+mn-lt"/>
                <a:ea typeface="+mn-ea"/>
                <a:cs typeface="+mn-cs"/>
              </a:rPr>
              <a:t>1&gt;      312 ms  Link                                       1 appels</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latin typeface="+mn-lt"/>
                <a:ea typeface="+mn-ea"/>
                <a:cs typeface="+mn-cs"/>
              </a:rPr>
              <a:t>1&gt;      207 ms  CL                                         2 appels</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48</a:t>
            </a:fld>
            <a:endParaRPr lang="fr-FR" noProof="0" dirty="0"/>
          </a:p>
        </p:txBody>
      </p:sp>
    </p:spTree>
    <p:extLst>
      <p:ext uri="{BB962C8B-B14F-4D97-AF65-F5344CB8AC3E}">
        <p14:creationId xmlns:p14="http://schemas.microsoft.com/office/powerpoint/2010/main" val="2798569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Qt</a:t>
            </a:r>
            <a:r>
              <a:rPr lang="fr-FR" baseline="0" dirty="0" smtClean="0"/>
              <a:t> génère automatiquement un fichier source correspondant à l’entête.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49</a:t>
            </a:fld>
            <a:endParaRPr lang="fr-FR" noProof="0" dirty="0"/>
          </a:p>
        </p:txBody>
      </p:sp>
    </p:spTree>
    <p:extLst>
      <p:ext uri="{BB962C8B-B14F-4D97-AF65-F5344CB8AC3E}">
        <p14:creationId xmlns:p14="http://schemas.microsoft.com/office/powerpoint/2010/main" val="1109521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nl-NL" sz="936" kern="1200" dirty="0" smtClean="0">
                <a:solidFill>
                  <a:schemeClr val="tx1"/>
                </a:solidFill>
                <a:latin typeface="+mn-lt"/>
                <a:ea typeface="+mn-ea"/>
                <a:cs typeface="+mn-cs"/>
              </a:rPr>
              <a:t>1&gt;      146 ms  Link                                       1 appels</a:t>
            </a:r>
          </a:p>
          <a:p>
            <a:r>
              <a:rPr lang="fr-FR" sz="936" kern="1200" dirty="0" smtClean="0">
                <a:solidFill>
                  <a:schemeClr val="tx1"/>
                </a:solidFill>
                <a:latin typeface="+mn-lt"/>
                <a:ea typeface="+mn-ea"/>
                <a:cs typeface="+mn-cs"/>
              </a:rPr>
              <a:t>1&gt;     1008 ms  CL                                         2 appels</a:t>
            </a:r>
          </a:p>
          <a:p>
            <a:endParaRPr lang="fr-FR" sz="936" kern="1200" dirty="0" smtClean="0">
              <a:solidFill>
                <a:schemeClr val="tx1"/>
              </a:solidFill>
              <a:latin typeface="+mn-lt"/>
              <a:ea typeface="+mn-ea"/>
              <a:cs typeface="+mn-cs"/>
            </a:endParaRPr>
          </a:p>
          <a:p>
            <a:r>
              <a:rPr lang="nl-NL" sz="936" kern="1200" dirty="0" smtClean="0">
                <a:solidFill>
                  <a:schemeClr val="tx1"/>
                </a:solidFill>
                <a:latin typeface="+mn-lt"/>
                <a:ea typeface="+mn-ea"/>
                <a:cs typeface="+mn-cs"/>
              </a:rPr>
              <a:t>1&gt;      312 ms  Link                                       1 appels</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latin typeface="+mn-lt"/>
                <a:ea typeface="+mn-ea"/>
                <a:cs typeface="+mn-cs"/>
              </a:rPr>
              <a:t>1&gt;      207 ms  CL                                         2 appels</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50</a:t>
            </a:fld>
            <a:endParaRPr lang="fr-FR" noProof="0" dirty="0"/>
          </a:p>
        </p:txBody>
      </p:sp>
    </p:spTree>
    <p:extLst>
      <p:ext uri="{BB962C8B-B14F-4D97-AF65-F5344CB8AC3E}">
        <p14:creationId xmlns:p14="http://schemas.microsoft.com/office/powerpoint/2010/main" val="2881603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52</a:t>
            </a:fld>
            <a:endParaRPr lang="fr-FR"/>
          </a:p>
        </p:txBody>
      </p:sp>
    </p:spTree>
    <p:extLst>
      <p:ext uri="{BB962C8B-B14F-4D97-AF65-F5344CB8AC3E}">
        <p14:creationId xmlns:p14="http://schemas.microsoft.com/office/powerpoint/2010/main" val="24672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Debug</a:t>
            </a:r>
            <a:r>
              <a:rPr lang="fr-FR" dirty="0" smtClean="0"/>
              <a:t> : 1170653</a:t>
            </a:r>
            <a:r>
              <a:rPr lang="fr-FR" baseline="0" dirty="0" smtClean="0"/>
              <a:t> us</a:t>
            </a:r>
          </a:p>
          <a:p>
            <a:r>
              <a:rPr lang="fr-FR" baseline="0" dirty="0" smtClean="0"/>
              <a:t>Release : 18316 us</a:t>
            </a:r>
          </a:p>
          <a:p>
            <a:endParaRPr lang="fr-FR" baseline="0" dirty="0" smtClean="0"/>
          </a:p>
          <a:p>
            <a:r>
              <a:rPr lang="fr-FR" baseline="0" dirty="0" smtClean="0"/>
              <a:t>Anecdote IRSN optimisation de code -03</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55</a:t>
            </a:fld>
            <a:endParaRPr lang="fr-FR" noProof="0" dirty="0"/>
          </a:p>
        </p:txBody>
      </p:sp>
    </p:spTree>
    <p:extLst>
      <p:ext uri="{BB962C8B-B14F-4D97-AF65-F5344CB8AC3E}">
        <p14:creationId xmlns:p14="http://schemas.microsoft.com/office/powerpoint/2010/main" val="2976012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Montrer</a:t>
            </a:r>
            <a:r>
              <a:rPr lang="fr-FR" baseline="0" dirty="0" smtClean="0"/>
              <a:t> un exemple de compilation avec </a:t>
            </a:r>
            <a:r>
              <a:rPr lang="fr-FR" baseline="0" dirty="0" err="1" smtClean="0"/>
              <a:t>debug</a:t>
            </a:r>
            <a:r>
              <a:rPr lang="fr-FR" baseline="0" dirty="0" smtClean="0"/>
              <a:t> en release</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56</a:t>
            </a:fld>
            <a:endParaRPr lang="fr-FR" noProof="0" dirty="0"/>
          </a:p>
        </p:txBody>
      </p:sp>
    </p:spTree>
    <p:extLst>
      <p:ext uri="{BB962C8B-B14F-4D97-AF65-F5344CB8AC3E}">
        <p14:creationId xmlns:p14="http://schemas.microsoft.com/office/powerpoint/2010/main" val="549133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Montrer</a:t>
            </a:r>
            <a:r>
              <a:rPr lang="fr-FR" baseline="0" dirty="0" smtClean="0"/>
              <a:t> un exemple de compilation avec </a:t>
            </a:r>
            <a:r>
              <a:rPr lang="fr-FR" baseline="0" dirty="0" err="1" smtClean="0"/>
              <a:t>debug</a:t>
            </a:r>
            <a:r>
              <a:rPr lang="fr-FR" baseline="0" dirty="0" smtClean="0"/>
              <a:t> en release</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57</a:t>
            </a:fld>
            <a:endParaRPr lang="fr-FR" noProof="0" dirty="0"/>
          </a:p>
        </p:txBody>
      </p:sp>
    </p:spTree>
    <p:extLst>
      <p:ext uri="{BB962C8B-B14F-4D97-AF65-F5344CB8AC3E}">
        <p14:creationId xmlns:p14="http://schemas.microsoft.com/office/powerpoint/2010/main" val="922536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59</a:t>
            </a:fld>
            <a:endParaRPr lang="fr-FR" noProof="0" dirty="0"/>
          </a:p>
        </p:txBody>
      </p:sp>
    </p:spTree>
    <p:extLst>
      <p:ext uri="{BB962C8B-B14F-4D97-AF65-F5344CB8AC3E}">
        <p14:creationId xmlns:p14="http://schemas.microsoft.com/office/powerpoint/2010/main" val="399166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8</a:t>
            </a:fld>
            <a:endParaRPr lang="fr-FR"/>
          </a:p>
        </p:txBody>
      </p:sp>
    </p:spTree>
    <p:extLst>
      <p:ext uri="{BB962C8B-B14F-4D97-AF65-F5344CB8AC3E}">
        <p14:creationId xmlns:p14="http://schemas.microsoft.com/office/powerpoint/2010/main" val="2950206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-Wall</a:t>
            </a:r>
          </a:p>
          <a:p>
            <a:r>
              <a:rPr lang="fr-FR" dirty="0" smtClean="0"/>
              <a:t>-</a:t>
            </a:r>
            <a:r>
              <a:rPr lang="fr-FR" dirty="0" err="1" smtClean="0"/>
              <a:t>Werror</a:t>
            </a:r>
            <a:r>
              <a:rPr lang="fr-FR" baseline="0" dirty="0" smtClean="0"/>
              <a:t> considère les warnings comme des erreurs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61</a:t>
            </a:fld>
            <a:endParaRPr lang="fr-FR" noProof="0" dirty="0"/>
          </a:p>
        </p:txBody>
      </p:sp>
    </p:spTree>
    <p:extLst>
      <p:ext uri="{BB962C8B-B14F-4D97-AF65-F5344CB8AC3E}">
        <p14:creationId xmlns:p14="http://schemas.microsoft.com/office/powerpoint/2010/main" val="653333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5 warnings</a:t>
            </a:r>
            <a:r>
              <a:rPr lang="fr-FR" baseline="0" dirty="0" smtClean="0"/>
              <a:t> avec vs2019</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62</a:t>
            </a:fld>
            <a:endParaRPr lang="fr-FR" noProof="0" dirty="0"/>
          </a:p>
        </p:txBody>
      </p:sp>
    </p:spTree>
    <p:extLst>
      <p:ext uri="{BB962C8B-B14F-4D97-AF65-F5344CB8AC3E}">
        <p14:creationId xmlns:p14="http://schemas.microsoft.com/office/powerpoint/2010/main" val="38750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63</a:t>
            </a:fld>
            <a:endParaRPr lang="fr-FR"/>
          </a:p>
        </p:txBody>
      </p:sp>
    </p:spTree>
    <p:extLst>
      <p:ext uri="{BB962C8B-B14F-4D97-AF65-F5344CB8AC3E}">
        <p14:creationId xmlns:p14="http://schemas.microsoft.com/office/powerpoint/2010/main" val="4075869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64</a:t>
            </a:fld>
            <a:endParaRPr lang="fr-FR" noProof="0" dirty="0"/>
          </a:p>
        </p:txBody>
      </p:sp>
    </p:spTree>
    <p:extLst>
      <p:ext uri="{BB962C8B-B14F-4D97-AF65-F5344CB8AC3E}">
        <p14:creationId xmlns:p14="http://schemas.microsoft.com/office/powerpoint/2010/main" val="70819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65</a:t>
            </a:fld>
            <a:endParaRPr lang="fr-FR"/>
          </a:p>
        </p:txBody>
      </p:sp>
    </p:spTree>
    <p:extLst>
      <p:ext uri="{BB962C8B-B14F-4D97-AF65-F5344CB8AC3E}">
        <p14:creationId xmlns:p14="http://schemas.microsoft.com/office/powerpoint/2010/main" val="4105598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70</a:t>
            </a:fld>
            <a:endParaRPr lang="fr-FR" noProof="0" dirty="0"/>
          </a:p>
        </p:txBody>
      </p:sp>
    </p:spTree>
    <p:extLst>
      <p:ext uri="{BB962C8B-B14F-4D97-AF65-F5344CB8AC3E}">
        <p14:creationId xmlns:p14="http://schemas.microsoft.com/office/powerpoint/2010/main" val="1932547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71</a:t>
            </a:fld>
            <a:endParaRPr lang="fr-FR"/>
          </a:p>
        </p:txBody>
      </p:sp>
    </p:spTree>
    <p:extLst>
      <p:ext uri="{BB962C8B-B14F-4D97-AF65-F5344CB8AC3E}">
        <p14:creationId xmlns:p14="http://schemas.microsoft.com/office/powerpoint/2010/main" val="2157043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72</a:t>
            </a:fld>
            <a:endParaRPr lang="fr-FR" noProof="0" dirty="0"/>
          </a:p>
        </p:txBody>
      </p:sp>
    </p:spTree>
    <p:extLst>
      <p:ext uri="{BB962C8B-B14F-4D97-AF65-F5344CB8AC3E}">
        <p14:creationId xmlns:p14="http://schemas.microsoft.com/office/powerpoint/2010/main" val="2510502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73</a:t>
            </a:fld>
            <a:endParaRPr lang="fr-FR" noProof="0" dirty="0"/>
          </a:p>
        </p:txBody>
      </p:sp>
    </p:spTree>
    <p:extLst>
      <p:ext uri="{BB962C8B-B14F-4D97-AF65-F5344CB8AC3E}">
        <p14:creationId xmlns:p14="http://schemas.microsoft.com/office/powerpoint/2010/main" val="2365560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74</a:t>
            </a:fld>
            <a:endParaRPr lang="fr-FR" noProof="0" dirty="0"/>
          </a:p>
        </p:txBody>
      </p:sp>
    </p:spTree>
    <p:extLst>
      <p:ext uri="{BB962C8B-B14F-4D97-AF65-F5344CB8AC3E}">
        <p14:creationId xmlns:p14="http://schemas.microsoft.com/office/powerpoint/2010/main" val="301149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9</a:t>
            </a:fld>
            <a:endParaRPr lang="fr-FR" noProof="0" dirty="0"/>
          </a:p>
        </p:txBody>
      </p:sp>
    </p:spTree>
    <p:extLst>
      <p:ext uri="{BB962C8B-B14F-4D97-AF65-F5344CB8AC3E}">
        <p14:creationId xmlns:p14="http://schemas.microsoft.com/office/powerpoint/2010/main" val="3992920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75</a:t>
            </a:fld>
            <a:endParaRPr lang="fr-FR"/>
          </a:p>
        </p:txBody>
      </p:sp>
    </p:spTree>
    <p:extLst>
      <p:ext uri="{BB962C8B-B14F-4D97-AF65-F5344CB8AC3E}">
        <p14:creationId xmlns:p14="http://schemas.microsoft.com/office/powerpoint/2010/main" val="307120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76</a:t>
            </a:fld>
            <a:endParaRPr lang="fr-FR" dirty="0"/>
          </a:p>
        </p:txBody>
      </p:sp>
    </p:spTree>
    <p:extLst>
      <p:ext uri="{BB962C8B-B14F-4D97-AF65-F5344CB8AC3E}">
        <p14:creationId xmlns:p14="http://schemas.microsoft.com/office/powerpoint/2010/main" val="205917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Gauche : Le compilateur génère</a:t>
            </a:r>
            <a:r>
              <a:rPr lang="fr-FR" baseline="0" dirty="0" smtClean="0"/>
              <a:t> du code à notre place</a:t>
            </a:r>
          </a:p>
          <a:p>
            <a:r>
              <a:rPr lang="fr-FR" baseline="0" dirty="0" err="1" smtClean="0"/>
              <a:t>Commité</a:t>
            </a:r>
            <a:r>
              <a:rPr lang="fr-FR" baseline="0" dirty="0" smtClean="0"/>
              <a:t> hyper strict sur l’introduction de nouveautés dans le langage pour ne pas déroger à cette règle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10</a:t>
            </a:fld>
            <a:endParaRPr lang="fr-FR" noProof="0" dirty="0"/>
          </a:p>
        </p:txBody>
      </p:sp>
    </p:spTree>
    <p:extLst>
      <p:ext uri="{BB962C8B-B14F-4D97-AF65-F5344CB8AC3E}">
        <p14:creationId xmlns:p14="http://schemas.microsoft.com/office/powerpoint/2010/main" val="184672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11</a:t>
            </a:fld>
            <a:endParaRPr lang="fr-FR" noProof="0" dirty="0"/>
          </a:p>
        </p:txBody>
      </p:sp>
    </p:spTree>
    <p:extLst>
      <p:ext uri="{BB962C8B-B14F-4D97-AF65-F5344CB8AC3E}">
        <p14:creationId xmlns:p14="http://schemas.microsoft.com/office/powerpoint/2010/main" val="111682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https://</a:t>
            </a:r>
            <a:r>
              <a:rPr lang="fr-FR" dirty="0" smtClean="0"/>
              <a:t>wordart.com/create</a:t>
            </a:r>
          </a:p>
          <a:p>
            <a:r>
              <a:rPr lang="fr-FR" dirty="0" smtClean="0"/>
              <a:t>Enfin, il faut garder en tête que le C et le C++ ne sont plus les mêmes langages</a:t>
            </a:r>
          </a:p>
          <a:p>
            <a:r>
              <a:rPr lang="fr-FR" dirty="0" smtClean="0"/>
              <a:t>Un</a:t>
            </a:r>
            <a:r>
              <a:rPr lang="fr-FR" baseline="0" dirty="0" smtClean="0"/>
              <a:t> </a:t>
            </a:r>
            <a:r>
              <a:rPr lang="fr-FR" baseline="0" dirty="0" err="1" smtClean="0"/>
              <a:t>dev</a:t>
            </a:r>
            <a:r>
              <a:rPr lang="fr-FR" baseline="0" dirty="0" smtClean="0"/>
              <a:t> C++ n’est plus, depuis les années 90 un </a:t>
            </a:r>
            <a:r>
              <a:rPr lang="fr-FR" baseline="0" dirty="0" err="1" smtClean="0"/>
              <a:t>dev</a:t>
            </a:r>
            <a:r>
              <a:rPr lang="fr-FR" baseline="0" dirty="0" smtClean="0"/>
              <a:t> C. </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12</a:t>
            </a:fld>
            <a:endParaRPr lang="fr-FR" noProof="0" dirty="0"/>
          </a:p>
        </p:txBody>
      </p:sp>
    </p:spTree>
    <p:extLst>
      <p:ext uri="{BB962C8B-B14F-4D97-AF65-F5344CB8AC3E}">
        <p14:creationId xmlns:p14="http://schemas.microsoft.com/office/powerpoint/2010/main" val="297525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13</a:t>
            </a:fld>
            <a:endParaRPr lang="fr-FR"/>
          </a:p>
        </p:txBody>
      </p:sp>
    </p:spTree>
    <p:extLst>
      <p:ext uri="{BB962C8B-B14F-4D97-AF65-F5344CB8AC3E}">
        <p14:creationId xmlns:p14="http://schemas.microsoft.com/office/powerpoint/2010/main" val="2101087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1. Title slide">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email">
            <a:extLst>
              <a:ext uri="{28A0092B-C50C-407E-A947-70E740481C1C}">
                <a14:useLocalDpi xmlns:a14="http://schemas.microsoft.com/office/drawing/2010/main"/>
              </a:ext>
            </a:extLst>
          </a:blip>
          <a:srcRect t="-114"/>
          <a:stretch/>
        </p:blipFill>
        <p:spPr>
          <a:xfrm>
            <a:off x="-1" y="-6607"/>
            <a:ext cx="10176778" cy="5712536"/>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6" name="Image 15">
            <a:extLst>
              <a:ext uri="{FF2B5EF4-FFF2-40B4-BE49-F238E27FC236}">
                <a16:creationId xmlns:a16="http://schemas.microsoft.com/office/drawing/2014/main" id="{EA58A062-7397-418C-8F8F-61E273CAE2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30283" y="66738"/>
            <a:ext cx="966974" cy="237533"/>
          </a:xfrm>
          <a:prstGeom prst="rect">
            <a:avLst/>
          </a:prstGeom>
        </p:spPr>
      </p:pic>
      <p:sp>
        <p:nvSpPr>
          <p:cNvPr id="2" name="Titre 1"/>
          <p:cNvSpPr>
            <a:spLocks noGrp="1"/>
          </p:cNvSpPr>
          <p:nvPr>
            <p:ph type="title" hasCustomPrompt="1"/>
          </p:nvPr>
        </p:nvSpPr>
        <p:spPr>
          <a:xfrm>
            <a:off x="649515" y="1856861"/>
            <a:ext cx="6360885" cy="807463"/>
          </a:xfrm>
          <a:prstGeom prst="rect">
            <a:avLst/>
          </a:prstGeom>
        </p:spPr>
        <p:txBody>
          <a:bodyPr/>
          <a:lstStyle>
            <a:lvl1pPr>
              <a:defRPr sz="3000" b="1" baseline="0">
                <a:gradFill>
                  <a:gsLst>
                    <a:gs pos="0">
                      <a:srgbClr val="009CBC"/>
                    </a:gs>
                    <a:gs pos="52000">
                      <a:srgbClr val="5155BE"/>
                    </a:gs>
                    <a:gs pos="46000">
                      <a:srgbClr val="4361BE"/>
                    </a:gs>
                    <a:gs pos="83000">
                      <a:srgbClr val="6D3BBF"/>
                    </a:gs>
                  </a:gsLst>
                  <a:lin ang="5400000" scaled="1"/>
                </a:gradFill>
                <a:latin typeface="+mn-lt"/>
              </a:defRPr>
            </a:lvl1pPr>
          </a:lstStyle>
          <a:p>
            <a:r>
              <a:rPr lang="fr-FR" dirty="0"/>
              <a:t>ADD A TITLE</a:t>
            </a:r>
          </a:p>
        </p:txBody>
      </p:sp>
      <p:sp>
        <p:nvSpPr>
          <p:cNvPr id="4" name="Espace réservé du texte 3"/>
          <p:cNvSpPr>
            <a:spLocks noGrp="1"/>
          </p:cNvSpPr>
          <p:nvPr>
            <p:ph type="body" sz="quarter" idx="13" hasCustomPrompt="1"/>
          </p:nvPr>
        </p:nvSpPr>
        <p:spPr>
          <a:xfrm>
            <a:off x="673697" y="4409178"/>
            <a:ext cx="4058519" cy="410334"/>
          </a:xfrm>
          <a:prstGeom prst="rect">
            <a:avLst/>
          </a:prstGeom>
        </p:spPr>
        <p:txBody>
          <a:bodyPr/>
          <a:lstStyle>
            <a:lvl1pPr marL="0" indent="0">
              <a:buNone/>
              <a:defRPr sz="1000" baseline="0">
                <a:solidFill>
                  <a:schemeClr val="bg1"/>
                </a:solidFill>
              </a:defRPr>
            </a:lvl1pPr>
          </a:lstStyle>
          <a:p>
            <a:pPr lvl="0"/>
            <a:r>
              <a:rPr lang="fr-FR" dirty="0"/>
              <a:t>DATE – </a:t>
            </a:r>
          </a:p>
          <a:p>
            <a:pPr lvl="0"/>
            <a:r>
              <a:rPr lang="fr-FR" dirty="0"/>
              <a:t>VERSION – </a:t>
            </a:r>
          </a:p>
        </p:txBody>
      </p:sp>
      <p:sp>
        <p:nvSpPr>
          <p:cNvPr id="17" name="Rectangle 16">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01924"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5" name="Connecteur droit 4"/>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2">
                    <a:lumMod val="90000"/>
                  </a:schemeClr>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2">
                  <a:lumMod val="90000"/>
                </a:schemeClr>
              </a:solidFill>
              <a:effectLst/>
              <a:latin typeface="+mn-lt"/>
              <a:ea typeface="Calibri" pitchFamily="34" charset="0"/>
              <a:cs typeface="Times New Roman" pitchFamily="18" charset="0"/>
            </a:endParaRPr>
          </a:p>
        </p:txBody>
      </p:sp>
      <p:sp>
        <p:nvSpPr>
          <p:cNvPr id="18" name="ZoneTexte 17">
            <a:extLst>
              <a:ext uri="{FF2B5EF4-FFF2-40B4-BE49-F238E27FC236}">
                <a16:creationId xmlns:a16="http://schemas.microsoft.com/office/drawing/2014/main" id="{0D4D4C80-8B09-48A6-9593-E6E7FF7C4315}"/>
              </a:ext>
            </a:extLst>
          </p:cNvPr>
          <p:cNvSpPr txBox="1"/>
          <p:nvPr/>
        </p:nvSpPr>
        <p:spPr>
          <a:xfrm>
            <a:off x="7214826" y="4369603"/>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9" name="Rectangle 8">
            <a:extLst>
              <a:ext uri="{FF2B5EF4-FFF2-40B4-BE49-F238E27FC236}">
                <a16:creationId xmlns:a16="http://schemas.microsoft.com/office/drawing/2014/main" id="{76F7A38E-D781-4618-8F07-1FD43A12F98B}"/>
              </a:ext>
            </a:extLst>
          </p:cNvPr>
          <p:cNvSpPr/>
          <p:nvPr/>
        </p:nvSpPr>
        <p:spPr>
          <a:xfrm rot="16200000">
            <a:off x="7271526" y="4985944"/>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19" name="Image 18">
            <a:extLst>
              <a:ext uri="{FF2B5EF4-FFF2-40B4-BE49-F238E27FC236}">
                <a16:creationId xmlns:a16="http://schemas.microsoft.com/office/drawing/2014/main" id="{D1D9F871-4906-4FB1-99C6-55B506098EC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022" y="251903"/>
            <a:ext cx="3711743" cy="992628"/>
          </a:xfrm>
          <a:prstGeom prst="rect">
            <a:avLst/>
          </a:prstGeom>
        </p:spPr>
      </p:pic>
      <p:pic>
        <p:nvPicPr>
          <p:cNvPr id="6" name="Image 5">
            <a:extLst>
              <a:ext uri="{FF2B5EF4-FFF2-40B4-BE49-F238E27FC236}">
                <a16:creationId xmlns:a16="http://schemas.microsoft.com/office/drawing/2014/main" id="{BCAF5CA8-CABC-454C-99F2-CD7B24F90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441" y="4770824"/>
            <a:ext cx="1092982" cy="584028"/>
          </a:xfrm>
          <a:prstGeom prst="rect">
            <a:avLst/>
          </a:prstGeom>
        </p:spPr>
      </p:pic>
      <p:pic>
        <p:nvPicPr>
          <p:cNvPr id="14" name="Image 13">
            <a:extLst>
              <a:ext uri="{FF2B5EF4-FFF2-40B4-BE49-F238E27FC236}">
                <a16:creationId xmlns:a16="http://schemas.microsoft.com/office/drawing/2014/main" id="{A1330C2F-85F7-4269-ACF7-A4C7FC3E5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3763" y="4799613"/>
            <a:ext cx="584027" cy="629704"/>
          </a:xfrm>
          <a:prstGeom prst="rect">
            <a:avLst/>
          </a:prstGeom>
        </p:spPr>
      </p:pic>
    </p:spTree>
    <p:extLst>
      <p:ext uri="{BB962C8B-B14F-4D97-AF65-F5344CB8AC3E}">
        <p14:creationId xmlns:p14="http://schemas.microsoft.com/office/powerpoint/2010/main" val="662809960"/>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FECD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006085"/>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6085"/>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6" name="Espace réservé du texte 2">
            <a:extLst>
              <a:ext uri="{FF2B5EF4-FFF2-40B4-BE49-F238E27FC236}">
                <a16:creationId xmlns:a16="http://schemas.microsoft.com/office/drawing/2014/main" id="{8996B357-A668-40B9-B956-244C8E556359}"/>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675D42CE-EA1B-4B49-BD19-B069D41BF260}"/>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761303006"/>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D7105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60BB9B"/>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C8A9DE1F-EA16-4DD2-BB35-25841502C8FA}"/>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4296913C-AA3E-43DE-AB3C-117E85967D42}"/>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584418139"/>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 Title and content">
    <p:spTree>
      <p:nvGrpSpPr>
        <p:cNvPr id="1" name=""/>
        <p:cNvGrpSpPr/>
        <p:nvPr/>
      </p:nvGrpSpPr>
      <p:grpSpPr>
        <a:xfrm>
          <a:off x="0" y="0"/>
          <a:ext cx="0" cy="0"/>
          <a:chOff x="0" y="0"/>
          <a:chExt cx="0" cy="0"/>
        </a:xfrm>
      </p:grpSpPr>
      <p:sp>
        <p:nvSpPr>
          <p:cNvPr id="13" name="Espace réservé du contenu 6"/>
          <p:cNvSpPr>
            <a:spLocks noGrp="1"/>
          </p:cNvSpPr>
          <p:nvPr>
            <p:ph sz="quarter" idx="13" hasCustomPrompt="1"/>
          </p:nvPr>
        </p:nvSpPr>
        <p:spPr>
          <a:xfrm>
            <a:off x="654844" y="1419665"/>
            <a:ext cx="8766968"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688313062"/>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70. Title">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38476606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6" name="Espace réservé du contenu 6"/>
          <p:cNvSpPr>
            <a:spLocks noGrp="1"/>
          </p:cNvSpPr>
          <p:nvPr>
            <p:ph sz="quarter" idx="12" hasCustomPrompt="1"/>
          </p:nvPr>
        </p:nvSpPr>
        <p:spPr>
          <a:xfrm>
            <a:off x="629047"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7" name="Espace réservé du contenu 6"/>
          <p:cNvSpPr>
            <a:spLocks noGrp="1"/>
          </p:cNvSpPr>
          <p:nvPr>
            <p:ph sz="quarter" idx="13" hasCustomPrompt="1"/>
          </p:nvPr>
        </p:nvSpPr>
        <p:spPr>
          <a:xfrm>
            <a:off x="5138099"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2A2AC54A-CAE0-4DA4-84CA-9F8C8451F8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21" name="Connecteur droit 20">
            <a:extLst>
              <a:ext uri="{FF2B5EF4-FFF2-40B4-BE49-F238E27FC236}">
                <a16:creationId xmlns:a16="http://schemas.microsoft.com/office/drawing/2014/main" id="{5B92092C-F3E6-4E47-814C-4BCC6F5675B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23FC2D1C-C825-47AC-A0A0-268A55D2D3A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3" name="Espace réservé du texte 3">
            <a:extLst>
              <a:ext uri="{FF2B5EF4-FFF2-40B4-BE49-F238E27FC236}">
                <a16:creationId xmlns:a16="http://schemas.microsoft.com/office/drawing/2014/main" id="{1039B32C-70E5-4EEF-8356-672F1AEF0DF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877000347"/>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4" name="Espace réservé du texte 3"/>
          <p:cNvSpPr>
            <a:spLocks noGrp="1"/>
          </p:cNvSpPr>
          <p:nvPr>
            <p:ph type="body" sz="quarter" idx="11" hasCustomPrompt="1"/>
          </p:nvPr>
        </p:nvSpPr>
        <p:spPr>
          <a:xfrm>
            <a:off x="654844"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6" name="Espace réservé du contenu 5"/>
          <p:cNvSpPr>
            <a:spLocks noGrp="1"/>
          </p:cNvSpPr>
          <p:nvPr>
            <p:ph sz="quarter" idx="12" hasCustomPrompt="1"/>
          </p:nvPr>
        </p:nvSpPr>
        <p:spPr>
          <a:xfrm>
            <a:off x="654844" y="2261053"/>
            <a:ext cx="2631281" cy="2381250"/>
          </a:xfrm>
          <a:prstGeom prst="rect">
            <a:avLst/>
          </a:prstGeom>
          <a:solidFill>
            <a:schemeClr val="bg1">
              <a:alpha val="74000"/>
            </a:schemeClr>
          </a:solidFill>
        </p:spPr>
        <p:txBody>
          <a:bodyPr/>
          <a:lstStyle>
            <a:lvl1pPr>
              <a:defRPr sz="1167" baseline="0"/>
            </a:lvl1pPr>
          </a:lstStyle>
          <a:p>
            <a:pPr lvl="0"/>
            <a:r>
              <a:rPr lang="fr-FR" dirty="0"/>
              <a:t>First-</a:t>
            </a:r>
            <a:r>
              <a:rPr lang="fr-FR" dirty="0" err="1"/>
              <a:t>level</a:t>
            </a:r>
            <a:r>
              <a:rPr lang="fr-FR" dirty="0"/>
              <a:t> </a:t>
            </a:r>
            <a:r>
              <a:rPr lang="fr-FR" dirty="0" err="1"/>
              <a:t>text</a:t>
            </a:r>
            <a:r>
              <a:rPr lang="fr-FR" dirty="0"/>
              <a:t> </a:t>
            </a:r>
          </a:p>
        </p:txBody>
      </p:sp>
      <p:sp>
        <p:nvSpPr>
          <p:cNvPr id="20" name="Espace réservé du texte 3"/>
          <p:cNvSpPr>
            <a:spLocks noGrp="1"/>
          </p:cNvSpPr>
          <p:nvPr>
            <p:ph type="body" sz="quarter" idx="13" hasCustomPrompt="1"/>
          </p:nvPr>
        </p:nvSpPr>
        <p:spPr>
          <a:xfrm>
            <a:off x="3721507"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1" name="Espace réservé du contenu 5"/>
          <p:cNvSpPr>
            <a:spLocks noGrp="1"/>
          </p:cNvSpPr>
          <p:nvPr>
            <p:ph sz="quarter" idx="14" hasCustomPrompt="1"/>
          </p:nvPr>
        </p:nvSpPr>
        <p:spPr>
          <a:xfrm>
            <a:off x="3721507"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sp>
        <p:nvSpPr>
          <p:cNvPr id="22" name="Espace réservé du texte 3"/>
          <p:cNvSpPr>
            <a:spLocks noGrp="1"/>
          </p:cNvSpPr>
          <p:nvPr>
            <p:ph type="body" sz="quarter" idx="15" hasCustomPrompt="1"/>
          </p:nvPr>
        </p:nvSpPr>
        <p:spPr>
          <a:xfrm>
            <a:off x="6849459" y="1602241"/>
            <a:ext cx="2631281" cy="650875"/>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3" name="Espace réservé du contenu 5"/>
          <p:cNvSpPr>
            <a:spLocks noGrp="1"/>
          </p:cNvSpPr>
          <p:nvPr>
            <p:ph sz="quarter" idx="16" hasCustomPrompt="1"/>
          </p:nvPr>
        </p:nvSpPr>
        <p:spPr>
          <a:xfrm>
            <a:off x="6849459"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grpSp>
        <p:nvGrpSpPr>
          <p:cNvPr id="30" name="Groupe 29"/>
          <p:cNvGrpSpPr/>
          <p:nvPr/>
        </p:nvGrpSpPr>
        <p:grpSpPr>
          <a:xfrm>
            <a:off x="161539" y="213005"/>
            <a:ext cx="9884003" cy="220510"/>
            <a:chOff x="193846" y="255606"/>
            <a:chExt cx="11860804" cy="264612"/>
          </a:xfrm>
        </p:grpSpPr>
        <p:sp>
          <p:nvSpPr>
            <p:cNvPr id="31" name="ZoneTexte 30"/>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2" name="Connecteur droit 31"/>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7" name="Image 16">
            <a:extLst>
              <a:ext uri="{FF2B5EF4-FFF2-40B4-BE49-F238E27FC236}">
                <a16:creationId xmlns:a16="http://schemas.microsoft.com/office/drawing/2014/main" id="{3EC0ED0B-D895-4305-BC40-EFF0662AA0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9AA7ED9-F275-4B23-9AC2-339A9457D61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97F2EE9D-9DE8-4B52-B48A-578E8376D3B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6" name="Espace réservé du texte 3">
            <a:extLst>
              <a:ext uri="{FF2B5EF4-FFF2-40B4-BE49-F238E27FC236}">
                <a16:creationId xmlns:a16="http://schemas.microsoft.com/office/drawing/2014/main" id="{3221C1E4-A017-4DA2-B612-439458F83C1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41790695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3" name="Espace réservé pour une image  2"/>
          <p:cNvSpPr>
            <a:spLocks noGrp="1"/>
          </p:cNvSpPr>
          <p:nvPr>
            <p:ph type="pic" sz="quarter" idx="11" hasCustomPrompt="1"/>
          </p:nvPr>
        </p:nvSpPr>
        <p:spPr>
          <a:xfrm>
            <a:off x="793750"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258109"/>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grpSp>
        <p:nvGrpSpPr>
          <p:cNvPr id="32" name="Groupe 31"/>
          <p:cNvGrpSpPr/>
          <p:nvPr/>
        </p:nvGrpSpPr>
        <p:grpSpPr>
          <a:xfrm>
            <a:off x="161539" y="213005"/>
            <a:ext cx="9884003" cy="220510"/>
            <a:chOff x="193846" y="255606"/>
            <a:chExt cx="11860804" cy="264612"/>
          </a:xfrm>
        </p:grpSpPr>
        <p:sp>
          <p:nvSpPr>
            <p:cNvPr id="37" name="ZoneTexte 36"/>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8" name="Connecteur droit 37"/>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3" name="Image 32">
            <a:extLst>
              <a:ext uri="{FF2B5EF4-FFF2-40B4-BE49-F238E27FC236}">
                <a16:creationId xmlns:a16="http://schemas.microsoft.com/office/drawing/2014/main" id="{F14DEABB-8E5E-4550-87E7-49B714182E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4" name="Connecteur droit 33">
            <a:extLst>
              <a:ext uri="{FF2B5EF4-FFF2-40B4-BE49-F238E27FC236}">
                <a16:creationId xmlns:a16="http://schemas.microsoft.com/office/drawing/2014/main" id="{FFA0168F-D791-4074-94A9-32FD5829A08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5" name="Titre 1">
            <a:extLst>
              <a:ext uri="{FF2B5EF4-FFF2-40B4-BE49-F238E27FC236}">
                <a16:creationId xmlns:a16="http://schemas.microsoft.com/office/drawing/2014/main" id="{3F05675B-AC65-42B4-9BF7-E845086632D8}"/>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6" name="Espace réservé du texte 3">
            <a:extLst>
              <a:ext uri="{FF2B5EF4-FFF2-40B4-BE49-F238E27FC236}">
                <a16:creationId xmlns:a16="http://schemas.microsoft.com/office/drawing/2014/main" id="{FB09FE15-FC9A-4CB7-BE7E-7D7847E6EA36}"/>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87942709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1. Title and content">
    <p:spTree>
      <p:nvGrpSpPr>
        <p:cNvPr id="1" name=""/>
        <p:cNvGrpSpPr/>
        <p:nvPr/>
      </p:nvGrpSpPr>
      <p:grpSpPr>
        <a:xfrm>
          <a:off x="0" y="0"/>
          <a:ext cx="0" cy="0"/>
          <a:chOff x="0" y="0"/>
          <a:chExt cx="0" cy="0"/>
        </a:xfrm>
      </p:grpSpPr>
      <p:pic>
        <p:nvPicPr>
          <p:cNvPr id="13314" name="Picture 2" descr="Vecteur gratuit bannière de typographie horizontale de l'éducation sertie d'illustration plate de symboles d'apprentissage et de connaissances">
            <a:extLst>
              <a:ext uri="{FF2B5EF4-FFF2-40B4-BE49-F238E27FC236}">
                <a16:creationId xmlns:a16="http://schemas.microsoft.com/office/drawing/2014/main" id="{B0115B31-39A2-4469-BE26-36BA17F52795}"/>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235857" y="1341291"/>
            <a:ext cx="9688286" cy="41477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grpSp>
        <p:nvGrpSpPr>
          <p:cNvPr id="28" name="Groupe 27"/>
          <p:cNvGrpSpPr/>
          <p:nvPr/>
        </p:nvGrpSpPr>
        <p:grpSpPr>
          <a:xfrm>
            <a:off x="161539" y="213005"/>
            <a:ext cx="9884003" cy="220510"/>
            <a:chOff x="193846" y="255606"/>
            <a:chExt cx="11860804" cy="264612"/>
          </a:xfrm>
        </p:grpSpPr>
        <p:sp>
          <p:nvSpPr>
            <p:cNvPr id="29" name="ZoneTexte 28"/>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0" name="Connecteur droit 2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7AAB34A0-3BFA-45F5-8128-3BB20FEE7F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4A11906-E229-4529-8475-B0AA7D23792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23CB8BF3-5F6A-494F-BE2A-B5081D7450CD}"/>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1" name="Espace réservé du texte 3">
            <a:extLst>
              <a:ext uri="{FF2B5EF4-FFF2-40B4-BE49-F238E27FC236}">
                <a16:creationId xmlns:a16="http://schemas.microsoft.com/office/drawing/2014/main" id="{D0C810C2-D0CF-470C-B2AA-65CB2896ED2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2" name="Rectangle 1">
            <a:extLst>
              <a:ext uri="{FF2B5EF4-FFF2-40B4-BE49-F238E27FC236}">
                <a16:creationId xmlns:a16="http://schemas.microsoft.com/office/drawing/2014/main" id="{B2997983-A6E2-4888-9F0C-6134B491825B}"/>
              </a:ext>
            </a:extLst>
          </p:cNvPr>
          <p:cNvSpPr/>
          <p:nvPr/>
        </p:nvSpPr>
        <p:spPr>
          <a:xfrm>
            <a:off x="235857" y="1341291"/>
            <a:ext cx="9688286" cy="41477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sp>
        <p:nvSpPr>
          <p:cNvPr id="19" name="Espace réservé du contenu 6"/>
          <p:cNvSpPr>
            <a:spLocks noGrp="1"/>
          </p:cNvSpPr>
          <p:nvPr>
            <p:ph sz="quarter" idx="13" hasCustomPrompt="1"/>
          </p:nvPr>
        </p:nvSpPr>
        <p:spPr>
          <a:xfrm>
            <a:off x="654844" y="1453010"/>
            <a:ext cx="8766968" cy="3842923"/>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349974986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3" name="Espace réservé pour une image  2"/>
          <p:cNvSpPr>
            <a:spLocks noGrp="1"/>
          </p:cNvSpPr>
          <p:nvPr>
            <p:ph type="pic" sz="quarter" idx="11" hasCustomPrompt="1"/>
          </p:nvPr>
        </p:nvSpPr>
        <p:spPr>
          <a:xfrm>
            <a:off x="793750"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9" name="Groupe 38"/>
          <p:cNvGrpSpPr/>
          <p:nvPr/>
        </p:nvGrpSpPr>
        <p:grpSpPr>
          <a:xfrm>
            <a:off x="161539" y="213005"/>
            <a:ext cx="9884003" cy="220510"/>
            <a:chOff x="193846" y="255606"/>
            <a:chExt cx="11860804" cy="264612"/>
          </a:xfrm>
        </p:grpSpPr>
        <p:sp>
          <p:nvSpPr>
            <p:cNvPr id="40" name="ZoneTexte 39"/>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41" name="Connecteur droit 40"/>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2" name="Image 31">
            <a:extLst>
              <a:ext uri="{FF2B5EF4-FFF2-40B4-BE49-F238E27FC236}">
                <a16:creationId xmlns:a16="http://schemas.microsoft.com/office/drawing/2014/main" id="{E87B2F38-C585-4CC9-9E23-15C877F0E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3" name="Connecteur droit 32">
            <a:extLst>
              <a:ext uri="{FF2B5EF4-FFF2-40B4-BE49-F238E27FC236}">
                <a16:creationId xmlns:a16="http://schemas.microsoft.com/office/drawing/2014/main" id="{B3BAE532-0249-4FAC-B2B6-F398D4250E7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D46F04FF-D70B-41C3-9FC2-748A0776E6B5}"/>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5" name="Espace réservé du texte 3">
            <a:extLst>
              <a:ext uri="{FF2B5EF4-FFF2-40B4-BE49-F238E27FC236}">
                <a16:creationId xmlns:a16="http://schemas.microsoft.com/office/drawing/2014/main" id="{C04A0E24-971A-4A8A-809C-11992E7D1608}"/>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99172254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3.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7" name="Espace réservé du contenu 6"/>
          <p:cNvSpPr>
            <a:spLocks noGrp="1"/>
          </p:cNvSpPr>
          <p:nvPr>
            <p:ph sz="quarter" idx="13" hasCustomPrompt="1"/>
          </p:nvPr>
        </p:nvSpPr>
        <p:spPr>
          <a:xfrm>
            <a:off x="654845" y="1419665"/>
            <a:ext cx="8380666"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Vecteur gratuit les employés avec des ordinateurs portables apprennent à la formation professionnelle">
            <a:extLst>
              <a:ext uri="{FF2B5EF4-FFF2-40B4-BE49-F238E27FC236}">
                <a16:creationId xmlns:a16="http://schemas.microsoft.com/office/drawing/2014/main" id="{4E4107D1-516B-4AF7-B2CA-E69BC2869E01}"/>
              </a:ext>
            </a:extLst>
          </p:cNvPr>
          <p:cNvPicPr>
            <a:picLocks noChangeAspect="1" noChangeArrowheads="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6513942" y="3009307"/>
            <a:ext cx="3405680" cy="2362167"/>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5BF57041-FDF5-463C-9A41-CEF2C18B3C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8843257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Section 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15"/>
            <a:ext cx="5092460" cy="5714286"/>
          </a:xfrm>
          <a:prstGeom prst="rect">
            <a:avLst/>
          </a:prstGeom>
        </p:spPr>
      </p:pic>
      <p:sp>
        <p:nvSpPr>
          <p:cNvPr id="19" name="Rectangle 18">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cxnSp>
        <p:nvCxnSpPr>
          <p:cNvPr id="14" name="Connecteur droit 13"/>
          <p:cNvCxnSpPr/>
          <p:nvPr/>
        </p:nvCxnSpPr>
        <p:spPr>
          <a:xfrm>
            <a:off x="5131979" y="2126773"/>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18" name="Groupe 17"/>
          <p:cNvGrpSpPr/>
          <p:nvPr/>
        </p:nvGrpSpPr>
        <p:grpSpPr>
          <a:xfrm>
            <a:off x="161539" y="213005"/>
            <a:ext cx="9884003" cy="220510"/>
            <a:chOff x="193846" y="255606"/>
            <a:chExt cx="11860804" cy="264612"/>
          </a:xfrm>
        </p:grpSpPr>
        <p:grpSp>
          <p:nvGrpSpPr>
            <p:cNvPr id="21" name="Groupe 20"/>
            <p:cNvGrpSpPr/>
            <p:nvPr userDrawn="1"/>
          </p:nvGrpSpPr>
          <p:grpSpPr>
            <a:xfrm>
              <a:off x="193846" y="255606"/>
              <a:ext cx="11860804" cy="264612"/>
              <a:chOff x="193846" y="255606"/>
              <a:chExt cx="11860804" cy="264612"/>
            </a:xfrm>
          </p:grpSpPr>
          <p:cxnSp>
            <p:nvCxnSpPr>
              <p:cNvPr id="23" name="Connecteur droit 22"/>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2" name="Connecteur droit 21"/>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493853558"/>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3.1. Exercic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B4CA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a:solidFill>
                  <a:schemeClr val="bg1"/>
                </a:solidFill>
              </a:rPr>
              <a:t>EXERC</a:t>
            </a: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4B2882"/>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D2EC848-8E83-4BE1-B190-994135A5A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1" name="Picture 2" descr="Équipe De Gestionnaires De Crise Résolvant Des Problèmes D'homme D'affaires. Les Employés Avec Un Enchevêtrement Démêlant Ampoule. Illustration Vectorielle Pour Le Travail D'équipe, Solution, Concept De Gestion">
            <a:extLst>
              <a:ext uri="{FF2B5EF4-FFF2-40B4-BE49-F238E27FC236}">
                <a16:creationId xmlns:a16="http://schemas.microsoft.com/office/drawing/2014/main" id="{12E266C6-A40B-4BB4-9D04-11E98EED2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728374"/>
            <a:ext cx="4968875" cy="3103563"/>
          </a:xfrm>
          <a:prstGeom prst="round2Diag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DAD6512-50FC-4DE1-B3B4-B3E78AD10057}"/>
              </a:ext>
            </a:extLst>
          </p:cNvPr>
          <p:cNvSpPr txBox="1"/>
          <p:nvPr/>
        </p:nvSpPr>
        <p:spPr>
          <a:xfrm>
            <a:off x="654845" y="657945"/>
            <a:ext cx="1351075" cy="451342"/>
          </a:xfrm>
          <a:prstGeom prst="rect">
            <a:avLst/>
          </a:prstGeom>
          <a:noFill/>
        </p:spPr>
        <p:txBody>
          <a:bodyPr wrap="none" rtlCol="0">
            <a:spAutoFit/>
          </a:bodyPr>
          <a:lstStyle/>
          <a:p>
            <a:r>
              <a:rPr lang="fr-FR" sz="2333" b="1" dirty="0">
                <a:solidFill>
                  <a:schemeClr val="bg1"/>
                </a:solidFill>
              </a:rPr>
              <a:t>EXERCICE</a:t>
            </a:r>
          </a:p>
        </p:txBody>
      </p:sp>
    </p:spTree>
    <p:extLst>
      <p:ext uri="{BB962C8B-B14F-4D97-AF65-F5344CB8AC3E}">
        <p14:creationId xmlns:p14="http://schemas.microsoft.com/office/powerpoint/2010/main" val="12375689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use café">
    <p:spTree>
      <p:nvGrpSpPr>
        <p:cNvPr id="1" name=""/>
        <p:cNvGrpSpPr/>
        <p:nvPr/>
      </p:nvGrpSpPr>
      <p:grpSpPr>
        <a:xfrm>
          <a:off x="0" y="0"/>
          <a:ext cx="0" cy="0"/>
          <a:chOff x="0" y="0"/>
          <a:chExt cx="0" cy="0"/>
        </a:xfrm>
      </p:grpSpPr>
      <p:sp>
        <p:nvSpPr>
          <p:cNvPr id="7" name="Espace réservé du numéro de diapositive 1"/>
          <p:cNvSpPr>
            <a:spLocks noGrp="1"/>
          </p:cNvSpPr>
          <p:nvPr>
            <p:ph type="sldNum" sz="quarter" idx="4"/>
          </p:nvPr>
        </p:nvSpPr>
        <p:spPr>
          <a:xfrm>
            <a:off x="16240" y="5557800"/>
            <a:ext cx="2370667" cy="157200"/>
          </a:xfrm>
          <a:prstGeom prst="rect">
            <a:avLst/>
          </a:prstGeom>
        </p:spPr>
        <p:txBody>
          <a:bodyPr vert="horz" lIns="91440" tIns="45720" rIns="91440" bIns="45720" rtlCol="0" anchor="ctr"/>
          <a:lstStyle>
            <a:lvl1pPr algn="l">
              <a:defRPr sz="1000" i="1">
                <a:solidFill>
                  <a:schemeClr val="tx1">
                    <a:tint val="75000"/>
                  </a:schemeClr>
                </a:solidFill>
                <a:latin typeface="+mn-lt"/>
              </a:defRPr>
            </a:lvl1pPr>
          </a:lstStyle>
          <a:p>
            <a:pPr rtl="0"/>
            <a:fld id="{D57F1E4F-1CFF-5643-939E-217C01CDF565}" type="slidenum">
              <a:rPr lang="fr-FR" noProof="0" smtClean="0"/>
              <a:pPr rtl="0"/>
              <a:t>‹N°›</a:t>
            </a:fld>
            <a:endParaRPr lang="fr-FR" noProof="0" dirty="0"/>
          </a:p>
        </p:txBody>
      </p:sp>
      <p:pic>
        <p:nvPicPr>
          <p:cNvPr id="2" name="Image 1"/>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90317" y="2195809"/>
            <a:ext cx="2445145" cy="2203382"/>
          </a:xfrm>
          <a:prstGeom prst="rect">
            <a:avLst/>
          </a:prstGeom>
          <a:effectLst>
            <a:glow>
              <a:schemeClr val="bg1"/>
            </a:glow>
          </a:effectLst>
        </p:spPr>
      </p:pic>
      <p:sp>
        <p:nvSpPr>
          <p:cNvPr id="5" name="Rectangle 4"/>
          <p:cNvSpPr/>
          <p:nvPr/>
        </p:nvSpPr>
        <p:spPr>
          <a:xfrm>
            <a:off x="6610750" y="3801906"/>
            <a:ext cx="965329" cy="400110"/>
          </a:xfrm>
          <a:prstGeom prst="rect">
            <a:avLst/>
          </a:prstGeom>
          <a:noFill/>
          <a:ln>
            <a:noFill/>
          </a:ln>
        </p:spPr>
        <p:txBody>
          <a:bodyPr wrap="none">
            <a:spAutoFit/>
          </a:bodyPr>
          <a:lstStyle/>
          <a:p>
            <a:pPr lvl="0"/>
            <a:r>
              <a:rPr lang="fr-FR" sz="2000" noProof="0" dirty="0">
                <a:solidFill>
                  <a:srgbClr val="4B2882"/>
                </a:solidFill>
                <a:latin typeface="+mn-lt"/>
              </a:rPr>
              <a:t>15 min.</a:t>
            </a:r>
          </a:p>
        </p:txBody>
      </p:sp>
      <p:sp>
        <p:nvSpPr>
          <p:cNvPr id="8" name="Rectangle 7"/>
          <p:cNvSpPr/>
          <p:nvPr/>
        </p:nvSpPr>
        <p:spPr>
          <a:xfrm>
            <a:off x="2189470" y="1470284"/>
            <a:ext cx="2517805" cy="656655"/>
          </a:xfrm>
          <a:prstGeom prst="rect">
            <a:avLst/>
          </a:prstGeom>
        </p:spPr>
        <p:txBody>
          <a:bodyPr wrap="none">
            <a:spAutoFit/>
          </a:bodyPr>
          <a:lstStyle/>
          <a:p>
            <a:r>
              <a:rPr lang="fr-FR" sz="3667" b="1" i="1" noProof="0" dirty="0">
                <a:solidFill>
                  <a:srgbClr val="4B2882"/>
                </a:solidFill>
                <a:latin typeface="+mn-lt"/>
              </a:rPr>
              <a:t>PAUSE CAFÉ</a:t>
            </a:r>
            <a:endParaRPr lang="fr-FR" sz="3667" b="1" i="1" dirty="0">
              <a:solidFill>
                <a:srgbClr val="4B2882"/>
              </a:solidFill>
              <a:latin typeface="+mn-lt"/>
            </a:endParaRPr>
          </a:p>
        </p:txBody>
      </p:sp>
      <p:cxnSp>
        <p:nvCxnSpPr>
          <p:cNvPr id="16" name="Connecteur en angle 15"/>
          <p:cNvCxnSpPr>
            <a:cxnSpLocks/>
          </p:cNvCxnSpPr>
          <p:nvPr/>
        </p:nvCxnSpPr>
        <p:spPr>
          <a:xfrm>
            <a:off x="4815917" y="1825316"/>
            <a:ext cx="1740000" cy="2168951"/>
          </a:xfrm>
          <a:prstGeom prst="bentConnector3">
            <a:avLst>
              <a:gd name="adj1" fmla="val 50000"/>
            </a:avLst>
          </a:prstGeom>
          <a:ln w="85725">
            <a:solidFill>
              <a:srgbClr val="4B288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1012000F-FF23-4F67-BA48-8548F74973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3" name="Graphique 22" descr="Braille">
            <a:extLst>
              <a:ext uri="{FF2B5EF4-FFF2-40B4-BE49-F238E27FC236}">
                <a16:creationId xmlns:a16="http://schemas.microsoft.com/office/drawing/2014/main" id="{CCC40B8A-1CFA-479D-BB33-F612B42311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494433" y="540157"/>
            <a:ext cx="1916373" cy="1916373"/>
          </a:xfrm>
          <a:prstGeom prst="rect">
            <a:avLst/>
          </a:prstGeom>
        </p:spPr>
      </p:pic>
      <p:pic>
        <p:nvPicPr>
          <p:cNvPr id="24" name="Graphique 23" descr="Flèches de chevron">
            <a:extLst>
              <a:ext uri="{FF2B5EF4-FFF2-40B4-BE49-F238E27FC236}">
                <a16:creationId xmlns:a16="http://schemas.microsoft.com/office/drawing/2014/main" id="{D15163FA-88BC-4E1D-BF79-87B27642F5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0" y="0"/>
            <a:ext cx="762000" cy="762000"/>
          </a:xfrm>
          <a:prstGeom prst="rect">
            <a:avLst/>
          </a:prstGeom>
        </p:spPr>
      </p:pic>
      <p:pic>
        <p:nvPicPr>
          <p:cNvPr id="25" name="Graphique 24" descr="Sans fil">
            <a:extLst>
              <a:ext uri="{FF2B5EF4-FFF2-40B4-BE49-F238E27FC236}">
                <a16:creationId xmlns:a16="http://schemas.microsoft.com/office/drawing/2014/main" id="{F86DC693-0C6C-41FD-9854-3DE15E1A64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rot="5052715">
            <a:off x="-745312" y="3668942"/>
            <a:ext cx="2814401" cy="2814401"/>
          </a:xfrm>
          <a:prstGeom prst="rect">
            <a:avLst/>
          </a:prstGeom>
        </p:spPr>
      </p:pic>
      <p:pic>
        <p:nvPicPr>
          <p:cNvPr id="26" name="Graphique 25" descr="Flèches de chevron">
            <a:extLst>
              <a:ext uri="{FF2B5EF4-FFF2-40B4-BE49-F238E27FC236}">
                <a16:creationId xmlns:a16="http://schemas.microsoft.com/office/drawing/2014/main" id="{0358F2A6-CE0C-4D18-B2DB-3EF8062AE2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39141" y="0"/>
            <a:ext cx="762000" cy="762000"/>
          </a:xfrm>
          <a:prstGeom prst="rect">
            <a:avLst/>
          </a:prstGeom>
        </p:spPr>
      </p:pic>
      <p:pic>
        <p:nvPicPr>
          <p:cNvPr id="27" name="Graphique 26" descr="Flèches de chevron">
            <a:extLst>
              <a:ext uri="{FF2B5EF4-FFF2-40B4-BE49-F238E27FC236}">
                <a16:creationId xmlns:a16="http://schemas.microsoft.com/office/drawing/2014/main" id="{0E73B20E-A810-478D-8EFF-60C54503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20141" y="0"/>
            <a:ext cx="762000" cy="762000"/>
          </a:xfrm>
          <a:prstGeom prst="rect">
            <a:avLst/>
          </a:prstGeom>
        </p:spPr>
      </p:pic>
      <p:pic>
        <p:nvPicPr>
          <p:cNvPr id="28" name="Graphique 27" descr="Flèches de chevron">
            <a:extLst>
              <a:ext uri="{FF2B5EF4-FFF2-40B4-BE49-F238E27FC236}">
                <a16:creationId xmlns:a16="http://schemas.microsoft.com/office/drawing/2014/main" id="{921EE05E-38E3-467E-A687-64C05EE7C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659282" y="0"/>
            <a:ext cx="762000" cy="762000"/>
          </a:xfrm>
          <a:prstGeom prst="rect">
            <a:avLst/>
          </a:prstGeom>
        </p:spPr>
      </p:pic>
      <p:pic>
        <p:nvPicPr>
          <p:cNvPr id="29" name="Graphique 28" descr="Flèches de chevron">
            <a:extLst>
              <a:ext uri="{FF2B5EF4-FFF2-40B4-BE49-F238E27FC236}">
                <a16:creationId xmlns:a16="http://schemas.microsoft.com/office/drawing/2014/main" id="{5AD1FC0A-FF83-48DB-913B-E1246E6610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245882" y="0"/>
            <a:ext cx="762000" cy="762000"/>
          </a:xfrm>
          <a:prstGeom prst="rect">
            <a:avLst/>
          </a:prstGeom>
        </p:spPr>
      </p:pic>
      <p:pic>
        <p:nvPicPr>
          <p:cNvPr id="30" name="Graphique 29" descr="Flèches de chevron">
            <a:extLst>
              <a:ext uri="{FF2B5EF4-FFF2-40B4-BE49-F238E27FC236}">
                <a16:creationId xmlns:a16="http://schemas.microsoft.com/office/drawing/2014/main" id="{D1EEA3EF-29C2-4F8F-982F-6C34F6599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023" y="0"/>
            <a:ext cx="762000" cy="762000"/>
          </a:xfrm>
          <a:prstGeom prst="rect">
            <a:avLst/>
          </a:prstGeom>
        </p:spPr>
      </p:pic>
      <p:pic>
        <p:nvPicPr>
          <p:cNvPr id="31" name="Graphique 30" descr="Flèches de chevron">
            <a:extLst>
              <a:ext uri="{FF2B5EF4-FFF2-40B4-BE49-F238E27FC236}">
                <a16:creationId xmlns:a16="http://schemas.microsoft.com/office/drawing/2014/main" id="{D528EA22-73A8-40BC-8FED-6EAA78C9A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457692" y="0"/>
            <a:ext cx="762000" cy="762000"/>
          </a:xfrm>
          <a:prstGeom prst="rect">
            <a:avLst/>
          </a:prstGeom>
        </p:spPr>
      </p:pic>
      <p:pic>
        <p:nvPicPr>
          <p:cNvPr id="32" name="Graphique 31" descr="Flèches de chevron">
            <a:extLst>
              <a:ext uri="{FF2B5EF4-FFF2-40B4-BE49-F238E27FC236}">
                <a16:creationId xmlns:a16="http://schemas.microsoft.com/office/drawing/2014/main" id="{5AA22CDB-967D-4F20-82D2-DF451BFB59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096833" y="0"/>
            <a:ext cx="762000" cy="762000"/>
          </a:xfrm>
          <a:prstGeom prst="rect">
            <a:avLst/>
          </a:prstGeom>
        </p:spPr>
      </p:pic>
      <p:pic>
        <p:nvPicPr>
          <p:cNvPr id="33" name="Graphique 32" descr="Braille">
            <a:extLst>
              <a:ext uri="{FF2B5EF4-FFF2-40B4-BE49-F238E27FC236}">
                <a16:creationId xmlns:a16="http://schemas.microsoft.com/office/drawing/2014/main" id="{1F6ED967-AAAB-43FB-9358-88F8CBCD9E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792030" y="1617827"/>
            <a:ext cx="1916373" cy="1916373"/>
          </a:xfrm>
          <a:prstGeom prst="rect">
            <a:avLst/>
          </a:prstGeom>
        </p:spPr>
      </p:pic>
      <p:pic>
        <p:nvPicPr>
          <p:cNvPr id="34" name="Graphique 33" descr="Braille">
            <a:extLst>
              <a:ext uri="{FF2B5EF4-FFF2-40B4-BE49-F238E27FC236}">
                <a16:creationId xmlns:a16="http://schemas.microsoft.com/office/drawing/2014/main" id="{D1C52E2D-B8C0-404A-BFF6-559E2C811E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48851" y="2695497"/>
            <a:ext cx="1916373" cy="1916373"/>
          </a:xfrm>
          <a:prstGeom prst="rect">
            <a:avLst/>
          </a:prstGeom>
        </p:spPr>
      </p:pic>
    </p:spTree>
    <p:extLst>
      <p:ext uri="{BB962C8B-B14F-4D97-AF65-F5344CB8AC3E}">
        <p14:creationId xmlns:p14="http://schemas.microsoft.com/office/powerpoint/2010/main" val="175255692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3.3 éval à chau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0" name="Picture 2" descr="Gestionnaires De Boutique En Ligne Demandant Des Commentaires Aux Clients. écran, Taux, Personnes Avec Mégaphone. Illustration De Bande Dessinée">
            <a:extLst>
              <a:ext uri="{FF2B5EF4-FFF2-40B4-BE49-F238E27FC236}">
                <a16:creationId xmlns:a16="http://schemas.microsoft.com/office/drawing/2014/main" id="{AEC3F57F-8BEE-4CC1-B481-1C4299A41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05" y="1728281"/>
            <a:ext cx="5994764" cy="3418739"/>
          </a:xfrm>
          <a:prstGeom prst="round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sz="quarter" idx="12" hasCustomPrompt="1"/>
          </p:nvPr>
        </p:nvSpPr>
        <p:spPr>
          <a:xfrm>
            <a:off x="6914866" y="1460500"/>
            <a:ext cx="2832384"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p:txBody>
      </p:sp>
      <p:pic>
        <p:nvPicPr>
          <p:cNvPr id="2" name="Image 1">
            <a:extLst>
              <a:ext uri="{FF2B5EF4-FFF2-40B4-BE49-F238E27FC236}">
                <a16:creationId xmlns:a16="http://schemas.microsoft.com/office/drawing/2014/main" id="{E56AF6AE-D4CD-472A-A5AC-985D4F818E23}"/>
              </a:ext>
            </a:extLst>
          </p:cNvPr>
          <p:cNvPicPr>
            <a:picLocks noChangeAspect="1"/>
          </p:cNvPicPr>
          <p:nvPr/>
        </p:nvPicPr>
        <p:blipFill>
          <a:blip r:embed="rId5"/>
          <a:stretch>
            <a:fillRect/>
          </a:stretch>
        </p:blipFill>
        <p:spPr>
          <a:xfrm>
            <a:off x="540000" y="557243"/>
            <a:ext cx="4359018" cy="883997"/>
          </a:xfrm>
          <a:prstGeom prst="rect">
            <a:avLst/>
          </a:prstGeom>
        </p:spPr>
      </p:pic>
    </p:spTree>
    <p:extLst>
      <p:ext uri="{BB962C8B-B14F-4D97-AF65-F5344CB8AC3E}">
        <p14:creationId xmlns:p14="http://schemas.microsoft.com/office/powerpoint/2010/main" val="6717982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
        <p:nvSpPr>
          <p:cNvPr id="18" name="Ellipse 17">
            <a:extLst>
              <a:ext uri="{FF2B5EF4-FFF2-40B4-BE49-F238E27FC236}">
                <a16:creationId xmlns:a16="http://schemas.microsoft.com/office/drawing/2014/main" id="{EA84EDAD-EF33-49AA-9BD0-6BA6BB67BD82}"/>
              </a:ext>
            </a:extLst>
          </p:cNvPr>
          <p:cNvSpPr/>
          <p:nvPr/>
        </p:nvSpPr>
        <p:spPr>
          <a:xfrm>
            <a:off x="3727940" y="2192213"/>
            <a:ext cx="3638439" cy="961293"/>
          </a:xfrm>
          <a:prstGeom prst="ellipse">
            <a:avLst/>
          </a:prstGeom>
          <a:solidFill>
            <a:srgbClr val="0F0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3" name="ZoneTexte 12">
            <a:extLst>
              <a:ext uri="{FF2B5EF4-FFF2-40B4-BE49-F238E27FC236}">
                <a16:creationId xmlns:a16="http://schemas.microsoft.com/office/drawing/2014/main" id="{CD7BEB06-56F0-43D9-98AC-89720F478FDC}"/>
              </a:ext>
            </a:extLst>
          </p:cNvPr>
          <p:cNvSpPr txBox="1"/>
          <p:nvPr/>
        </p:nvSpPr>
        <p:spPr>
          <a:xfrm>
            <a:off x="312358" y="1333210"/>
            <a:ext cx="6732275" cy="3323667"/>
          </a:xfrm>
          <a:prstGeom prst="rect">
            <a:avLst/>
          </a:prstGeom>
          <a:noFill/>
        </p:spPr>
        <p:txBody>
          <a:bodyPr wrap="square" rtlCol="0">
            <a:spAutoFit/>
          </a:bodyPr>
          <a:lstStyle/>
          <a:p>
            <a:pPr algn="l">
              <a:lnSpc>
                <a:spcPct val="150000"/>
              </a:lnSpc>
            </a:pPr>
            <a:r>
              <a:rPr lang="fr-FR" sz="2667" b="1" spc="500" dirty="0">
                <a:solidFill>
                  <a:schemeClr val="bg1"/>
                </a:solidFill>
              </a:rPr>
              <a:t>MERCI DE VOTRE ATTENTION</a:t>
            </a:r>
          </a:p>
          <a:p>
            <a:pPr algn="l">
              <a:lnSpc>
                <a:spcPct val="150000"/>
              </a:lnSpc>
            </a:pPr>
            <a:endParaRPr lang="fr-FR" sz="2333" b="1" dirty="0">
              <a:solidFill>
                <a:schemeClr val="bg1"/>
              </a:solidFill>
            </a:endParaRPr>
          </a:p>
          <a:p>
            <a:pPr algn="l">
              <a:lnSpc>
                <a:spcPct val="150000"/>
              </a:lnSpc>
            </a:pPr>
            <a:endParaRPr lang="fr-FR" sz="2333" b="1" dirty="0">
              <a:solidFill>
                <a:schemeClr val="bg1"/>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r>
              <a:rPr lang="fr-FR" sz="1333" b="1" dirty="0">
                <a:solidFill>
                  <a:srgbClr val="00B6DA"/>
                </a:solidFill>
              </a:rPr>
              <a:t>SCALIAN ACADEMY LEARNING SERVICES</a:t>
            </a:r>
          </a:p>
          <a:p>
            <a:pPr algn="l">
              <a:lnSpc>
                <a:spcPct val="150000"/>
              </a:lnSpc>
            </a:pPr>
            <a:r>
              <a:rPr lang="fr-FR" sz="1333" b="1" dirty="0">
                <a:solidFill>
                  <a:srgbClr val="00B6DA"/>
                </a:solidFill>
              </a:rPr>
              <a:t>Contact : academypo@scalian.com</a:t>
            </a:r>
          </a:p>
        </p:txBody>
      </p:sp>
      <p:sp>
        <p:nvSpPr>
          <p:cNvPr id="19" name="ZoneTexte 18">
            <a:extLst>
              <a:ext uri="{FF2B5EF4-FFF2-40B4-BE49-F238E27FC236}">
                <a16:creationId xmlns:a16="http://schemas.microsoft.com/office/drawing/2014/main" id="{9FBB51E8-E412-428D-937D-54CF04E84AAF}"/>
              </a:ext>
            </a:extLst>
          </p:cNvPr>
          <p:cNvSpPr txBox="1"/>
          <p:nvPr/>
        </p:nvSpPr>
        <p:spPr>
          <a:xfrm>
            <a:off x="7169168" y="4012508"/>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20" name="Rectangle 19">
            <a:extLst>
              <a:ext uri="{FF2B5EF4-FFF2-40B4-BE49-F238E27FC236}">
                <a16:creationId xmlns:a16="http://schemas.microsoft.com/office/drawing/2014/main" id="{89CE0043-F756-4A49-A3D7-C817AC4E8987}"/>
              </a:ext>
            </a:extLst>
          </p:cNvPr>
          <p:cNvSpPr/>
          <p:nvPr/>
        </p:nvSpPr>
        <p:spPr>
          <a:xfrm>
            <a:off x="7691127" y="4886633"/>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21" name="Image 20">
            <a:extLst>
              <a:ext uri="{FF2B5EF4-FFF2-40B4-BE49-F238E27FC236}">
                <a16:creationId xmlns:a16="http://schemas.microsoft.com/office/drawing/2014/main" id="{5B2796B1-76C1-4C69-8C21-0F62CF879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629" y="4425866"/>
            <a:ext cx="1000272" cy="534489"/>
          </a:xfrm>
          <a:prstGeom prst="rect">
            <a:avLst/>
          </a:prstGeom>
        </p:spPr>
      </p:pic>
      <p:pic>
        <p:nvPicPr>
          <p:cNvPr id="22" name="Image 21">
            <a:extLst>
              <a:ext uri="{FF2B5EF4-FFF2-40B4-BE49-F238E27FC236}">
                <a16:creationId xmlns:a16="http://schemas.microsoft.com/office/drawing/2014/main" id="{E32209C6-E264-46D3-B6EC-60F654FA9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7262" y="4425865"/>
            <a:ext cx="455603" cy="491236"/>
          </a:xfrm>
          <a:prstGeom prst="rect">
            <a:avLst/>
          </a:prstGeom>
        </p:spPr>
      </p:pic>
    </p:spTree>
    <p:extLst>
      <p:ext uri="{BB962C8B-B14F-4D97-AF65-F5344CB8AC3E}">
        <p14:creationId xmlns:p14="http://schemas.microsoft.com/office/powerpoint/2010/main" val="206088645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éjeuner">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1479600" y="1345332"/>
            <a:ext cx="6400711" cy="1296144"/>
          </a:xfrm>
          <a:prstGeom prst="rect">
            <a:avLst/>
          </a:prstGeom>
          <a:ln>
            <a:noFill/>
          </a:ln>
        </p:spPr>
        <p:txBody>
          <a:bodyPr/>
          <a:lstStyle>
            <a:lvl1pPr marL="0" indent="0">
              <a:buClr>
                <a:srgbClr val="FF6600"/>
              </a:buClr>
              <a:buFont typeface="Century Gothic" panose="020B0502020202020204" pitchFamily="34" charset="0"/>
              <a:buNone/>
              <a:defRPr sz="2000" b="1">
                <a:solidFill>
                  <a:srgbClr val="7030A0"/>
                </a:solidFill>
                <a:latin typeface="Century Gothic" panose="020B0502020202020204" pitchFamily="34" charset="0"/>
              </a:defRPr>
            </a:lvl1pPr>
            <a:lvl2pPr marL="630211" indent="-342886">
              <a:buClr>
                <a:schemeClr val="bg1">
                  <a:lumMod val="65000"/>
                </a:schemeClr>
              </a:buClr>
              <a:buFont typeface="Century Gothic" panose="020B0502020202020204" pitchFamily="34" charset="0"/>
              <a:buChar char="►"/>
              <a:defRPr sz="1800">
                <a:latin typeface="Century Gothic" panose="020B0502020202020204" pitchFamily="34" charset="0"/>
              </a:defRPr>
            </a:lvl2pPr>
            <a:lvl3pPr marL="863565" indent="-215891">
              <a:buFont typeface="Century Gothic" panose="020B0502020202020204" pitchFamily="34" charset="0"/>
              <a:buChar char="■"/>
              <a:defRPr sz="1600">
                <a:latin typeface="Century Gothic" panose="020B0502020202020204" pitchFamily="34" charset="0"/>
              </a:defRPr>
            </a:lvl3pPr>
            <a:lvl4pPr marL="1079457" indent="-215891">
              <a:buClr>
                <a:schemeClr val="bg1">
                  <a:lumMod val="65000"/>
                </a:schemeClr>
              </a:buClr>
              <a:buFont typeface="Century Gothic" panose="020B0502020202020204" pitchFamily="34" charset="0"/>
              <a:buChar char="■"/>
              <a:defRPr sz="1400">
                <a:latin typeface="Century Gothic" panose="020B0502020202020204" pitchFamily="34" charset="0"/>
              </a:defRPr>
            </a:lvl4pPr>
            <a:lvl5pPr>
              <a:defRPr sz="1200">
                <a:latin typeface="Century Gothic" panose="020B0502020202020204" pitchFamily="34" charset="0"/>
              </a:defRPr>
            </a:lvl5pPr>
            <a:lvl6pPr>
              <a:defRPr sz="1800"/>
            </a:lvl6pPr>
            <a:lvl7pPr>
              <a:defRPr sz="1800"/>
            </a:lvl7pPr>
            <a:lvl8pPr>
              <a:defRPr sz="1800"/>
            </a:lvl8pPr>
            <a:lvl9pPr>
              <a:defRPr sz="1800"/>
            </a:lvl9pPr>
          </a:lstStyle>
          <a:p>
            <a:pPr lvl="0"/>
            <a:r>
              <a:rPr lang="fr-FR" noProof="0" smtClean="0"/>
              <a:t>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7" name="Titre 1"/>
          <p:cNvSpPr>
            <a:spLocks noGrp="1"/>
          </p:cNvSpPr>
          <p:nvPr>
            <p:ph type="title" hasCustomPrompt="1"/>
          </p:nvPr>
        </p:nvSpPr>
        <p:spPr>
          <a:xfrm>
            <a:off x="119449" y="121196"/>
            <a:ext cx="7799917" cy="570178"/>
          </a:xfrm>
          <a:prstGeom prst="rect">
            <a:avLst/>
          </a:prstGeom>
        </p:spPr>
        <p:txBody>
          <a:bodyPr>
            <a:normAutofit/>
          </a:bodyPr>
          <a:lstStyle>
            <a:lvl1pPr>
              <a:defRPr sz="2400"/>
            </a:lvl1pPr>
          </a:lstStyle>
          <a:p>
            <a:r>
              <a:rPr lang="en-GB" noProof="0" dirty="0" err="1"/>
              <a:t>exercice</a:t>
            </a:r>
            <a:endParaRPr lang="en-GB" noProof="0" dirty="0"/>
          </a:p>
        </p:txBody>
      </p:sp>
      <p:sp>
        <p:nvSpPr>
          <p:cNvPr id="8" name="Espace réservé du pied de page 2"/>
          <p:cNvSpPr>
            <a:spLocks noGrp="1"/>
          </p:cNvSpPr>
          <p:nvPr>
            <p:ph type="ftr" sz="quarter" idx="11"/>
          </p:nvPr>
        </p:nvSpPr>
        <p:spPr>
          <a:xfrm>
            <a:off x="2643693" y="5514120"/>
            <a:ext cx="4246153" cy="128240"/>
          </a:xfrm>
        </p:spPr>
        <p:txBody>
          <a:bodyPr/>
          <a:lstStyle/>
          <a:p>
            <a:pPr rtl="0"/>
            <a:endParaRPr lang="fr-FR" noProof="0" dirty="0"/>
          </a:p>
        </p:txBody>
      </p:sp>
      <p:sp>
        <p:nvSpPr>
          <p:cNvPr id="5" name="Rectangle 4">
            <a:extLst>
              <a:ext uri="{FF2B5EF4-FFF2-40B4-BE49-F238E27FC236}">
                <a16:creationId xmlns:a16="http://schemas.microsoft.com/office/drawing/2014/main" id="{0A4F1D06-0230-4435-996E-F4D2F28945BD}"/>
              </a:ext>
            </a:extLst>
          </p:cNvPr>
          <p:cNvSpPr/>
          <p:nvPr/>
        </p:nvSpPr>
        <p:spPr>
          <a:xfrm>
            <a:off x="-73068" y="0"/>
            <a:ext cx="10233068" cy="5715000"/>
          </a:xfrm>
          <a:prstGeom prst="rect">
            <a:avLst/>
          </a:prstGeom>
          <a:solidFill>
            <a:srgbClr val="4B28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pic>
        <p:nvPicPr>
          <p:cNvPr id="6" name="Picture 2" descr="Illustration Intérieure De Café">
            <a:extLst>
              <a:ext uri="{FF2B5EF4-FFF2-40B4-BE49-F238E27FC236}">
                <a16:creationId xmlns:a16="http://schemas.microsoft.com/office/drawing/2014/main" id="{17471E81-F070-4C9D-B430-E214BB867A6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83672" y="1489136"/>
            <a:ext cx="5496026" cy="372254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FCE09182-54F0-4496-B8B1-53125305DACB}"/>
              </a:ext>
            </a:extLst>
          </p:cNvPr>
          <p:cNvSpPr txBox="1"/>
          <p:nvPr/>
        </p:nvSpPr>
        <p:spPr>
          <a:xfrm rot="20086608">
            <a:off x="-42045" y="1096478"/>
            <a:ext cx="4842992" cy="861774"/>
          </a:xfrm>
          <a:prstGeom prst="rect">
            <a:avLst/>
          </a:prstGeom>
          <a:noFill/>
        </p:spPr>
        <p:txBody>
          <a:bodyPr wrap="none" rtlCol="0">
            <a:spAutoFit/>
          </a:bodyPr>
          <a:lstStyle/>
          <a:p>
            <a:r>
              <a:rPr lang="fr-FR" sz="5000" b="1" dirty="0">
                <a:solidFill>
                  <a:schemeClr val="bg1"/>
                </a:solidFill>
              </a:rPr>
              <a:t>PAUSE-DÉJEUNER</a:t>
            </a:r>
          </a:p>
        </p:txBody>
      </p:sp>
    </p:spTree>
    <p:extLst>
      <p:ext uri="{BB962C8B-B14F-4D97-AF65-F5344CB8AC3E}">
        <p14:creationId xmlns:p14="http://schemas.microsoft.com/office/powerpoint/2010/main" val="352956658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Tree>
    <p:extLst>
      <p:ext uri="{BB962C8B-B14F-4D97-AF65-F5344CB8AC3E}">
        <p14:creationId xmlns:p14="http://schemas.microsoft.com/office/powerpoint/2010/main" val="1880003127"/>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1820">
          <p15:clr>
            <a:srgbClr val="FBAE40"/>
          </p15:clr>
        </p15:guide>
        <p15:guide id="2" pos="2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484326" y="850359"/>
            <a:ext cx="9161291" cy="1229178"/>
          </a:xfrm>
          <a:effectLst/>
        </p:spPr>
        <p:txBody>
          <a:bodyPr anchor="b">
            <a:normAutofit/>
          </a:bodyPr>
          <a:lstStyle>
            <a:lvl1pPr>
              <a:defRPr sz="30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484329" y="2079538"/>
            <a:ext cx="9161288" cy="491934"/>
          </a:xfrm>
        </p:spPr>
        <p:txBody>
          <a:bodyPr anchor="t">
            <a:normAutofit/>
          </a:bodyPr>
          <a:lstStyle>
            <a:lvl1pPr marL="0" indent="0" algn="l">
              <a:buNone/>
              <a:defRPr sz="1333" cap="all">
                <a:solidFill>
                  <a:schemeClr val="accent2"/>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6338292" y="4963448"/>
            <a:ext cx="2370667" cy="304271"/>
          </a:xfrm>
        </p:spPr>
        <p:txBody>
          <a:bodyPr/>
          <a:lstStyle>
            <a:lvl1pPr>
              <a:defRPr>
                <a:solidFill>
                  <a:schemeClr val="accent1">
                    <a:lumMod val="75000"/>
                    <a:lumOff val="25000"/>
                  </a:schemeClr>
                </a:solidFill>
              </a:defRPr>
            </a:lvl1pPr>
          </a:lstStyle>
          <a:p>
            <a:pPr rtl="0"/>
            <a:fld id="{95F14979-C768-4E40-879A-113D767D7598}" type="datetime1">
              <a:rPr lang="fr-FR" noProof="0" smtClean="0"/>
              <a:t>23/02/2023</a:t>
            </a:fld>
            <a:endParaRPr lang="fr-FR" noProof="0" dirty="0"/>
          </a:p>
        </p:txBody>
      </p:sp>
      <p:sp>
        <p:nvSpPr>
          <p:cNvPr id="5" name="Footer Placeholder 4"/>
          <p:cNvSpPr>
            <a:spLocks noGrp="1"/>
          </p:cNvSpPr>
          <p:nvPr>
            <p:ph type="ftr" sz="quarter" idx="11"/>
          </p:nvPr>
        </p:nvSpPr>
        <p:spPr>
          <a:xfrm>
            <a:off x="484327" y="4959843"/>
            <a:ext cx="5764342" cy="304271"/>
          </a:xfrm>
        </p:spPr>
        <p:txBody>
          <a:bodyPr/>
          <a:lstStyle>
            <a:lvl1pPr>
              <a:defRPr>
                <a:solidFill>
                  <a:schemeClr val="accent1">
                    <a:lumMod val="75000"/>
                    <a:lumOff val="25000"/>
                  </a:schemeClr>
                </a:solidFill>
              </a:defRPr>
            </a:lvl1pPr>
          </a:lstStyle>
          <a:p>
            <a:pPr rtl="0"/>
            <a:endParaRPr lang="fr-FR" noProof="0" dirty="0"/>
          </a:p>
        </p:txBody>
      </p:sp>
      <p:sp>
        <p:nvSpPr>
          <p:cNvPr id="6" name="Slide Number Placeholder 5"/>
          <p:cNvSpPr>
            <a:spLocks noGrp="1"/>
          </p:cNvSpPr>
          <p:nvPr>
            <p:ph type="sldNum" sz="quarter" idx="12"/>
          </p:nvPr>
        </p:nvSpPr>
        <p:spPr>
          <a:xfrm>
            <a:off x="8798584" y="4963448"/>
            <a:ext cx="847033" cy="304271"/>
          </a:xfrm>
        </p:spPr>
        <p:txBody>
          <a:bodyPr/>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dirty="0"/>
          </a:p>
        </p:txBody>
      </p:sp>
    </p:spTree>
    <p:extLst>
      <p:ext uri="{BB962C8B-B14F-4D97-AF65-F5344CB8AC3E}">
        <p14:creationId xmlns:p14="http://schemas.microsoft.com/office/powerpoint/2010/main" val="10691803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484327" y="585131"/>
            <a:ext cx="9191347" cy="561499"/>
          </a:xfrm>
        </p:spPr>
        <p:txBody>
          <a:bodyPr/>
          <a:lstStyle/>
          <a:p>
            <a:r>
              <a:rPr lang="fr-FR" dirty="0" smtClean="0"/>
              <a:t>Modifiez le style du titre</a:t>
            </a:r>
            <a:endParaRPr lang="en-US" dirty="0"/>
          </a:p>
        </p:txBody>
      </p:sp>
      <p:sp>
        <p:nvSpPr>
          <p:cNvPr id="3" name="Content Placeholder 2"/>
          <p:cNvSpPr>
            <a:spLocks noGrp="1"/>
          </p:cNvSpPr>
          <p:nvPr>
            <p:ph idx="1"/>
          </p:nvPr>
        </p:nvSpPr>
        <p:spPr>
          <a:xfrm>
            <a:off x="484328" y="1364896"/>
            <a:ext cx="9191346" cy="3743666"/>
          </a:xfr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Date Placeholder 3"/>
          <p:cNvSpPr>
            <a:spLocks noGrp="1"/>
          </p:cNvSpPr>
          <p:nvPr>
            <p:ph type="dt" sz="half" idx="10"/>
          </p:nvPr>
        </p:nvSpPr>
        <p:spPr>
          <a:xfrm>
            <a:off x="6338294" y="5253705"/>
            <a:ext cx="2370666" cy="304271"/>
          </a:xfrm>
        </p:spPr>
        <p:txBody>
          <a:bodyPr/>
          <a:lstStyle/>
          <a:p>
            <a:pPr rtl="0"/>
            <a:fld id="{3921C42B-897E-4F7D-9F30-7A616D683282}" type="datetime1">
              <a:rPr lang="fr-FR" noProof="0" smtClean="0"/>
              <a:t>23/02/2023</a:t>
            </a:fld>
            <a:endParaRPr lang="fr-FR" noProof="0" dirty="0"/>
          </a:p>
        </p:txBody>
      </p:sp>
      <p:sp>
        <p:nvSpPr>
          <p:cNvPr id="5" name="Footer Placeholder 4"/>
          <p:cNvSpPr>
            <a:spLocks noGrp="1"/>
          </p:cNvSpPr>
          <p:nvPr>
            <p:ph type="ftr" sz="quarter" idx="11"/>
          </p:nvPr>
        </p:nvSpPr>
        <p:spPr>
          <a:xfrm>
            <a:off x="484327" y="5253704"/>
            <a:ext cx="5764342" cy="304271"/>
          </a:xfrm>
        </p:spPr>
        <p:txBody>
          <a:bodyPr/>
          <a:lstStyle/>
          <a:p>
            <a:pPr rtl="0"/>
            <a:endParaRPr lang="fr-FR" noProof="0" dirty="0"/>
          </a:p>
        </p:txBody>
      </p:sp>
      <p:sp>
        <p:nvSpPr>
          <p:cNvPr id="6" name="Slide Number Placeholder 5"/>
          <p:cNvSpPr>
            <a:spLocks noGrp="1"/>
          </p:cNvSpPr>
          <p:nvPr>
            <p:ph type="sldNum" sz="quarter" idx="12"/>
          </p:nvPr>
        </p:nvSpPr>
        <p:spPr>
          <a:xfrm>
            <a:off x="8798584" y="5253704"/>
            <a:ext cx="877090" cy="307876"/>
          </a:xfrm>
        </p:spPr>
        <p:txBody>
          <a:bodyPr/>
          <a:lstStyle>
            <a:lvl1pPr>
              <a:defRPr sz="1222"/>
            </a:lvl1pPr>
          </a:lstStyle>
          <a:p>
            <a:fld id="{D57F1E4F-1CFF-5643-939E-217C01CDF565}" type="slidenum">
              <a:rPr lang="fr-FR" smtClean="0"/>
              <a:pPr/>
              <a:t>‹N°›</a:t>
            </a:fld>
            <a:endParaRPr lang="fr-FR" dirty="0"/>
          </a:p>
        </p:txBody>
      </p:sp>
    </p:spTree>
    <p:extLst>
      <p:ext uri="{BB962C8B-B14F-4D97-AF65-F5344CB8AC3E}">
        <p14:creationId xmlns:p14="http://schemas.microsoft.com/office/powerpoint/2010/main" val="1522393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2. Section title">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568DC12-A552-4D58-A418-1EBDF20AF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 y="2"/>
            <a:ext cx="5131497" cy="5714998"/>
          </a:xfrm>
          <a:prstGeom prst="rect">
            <a:avLst/>
          </a:prstGeom>
        </p:spPr>
      </p:pic>
      <p:cxnSp>
        <p:nvCxnSpPr>
          <p:cNvPr id="14" name="Connecteur droit 13"/>
          <p:cNvCxnSpPr/>
          <p:nvPr/>
        </p:nvCxnSpPr>
        <p:spPr>
          <a:xfrm>
            <a:off x="5131979" y="2126773"/>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B7F39D-A660-47DA-99A3-6F5386209BAA}"/>
              </a:ext>
            </a:extLst>
          </p:cNvPr>
          <p:cNvSpPr/>
          <p:nvPr/>
        </p:nvSpPr>
        <p:spPr>
          <a:xfrm>
            <a:off x="-2006" y="0"/>
            <a:ext cx="5131497"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grpSp>
        <p:nvGrpSpPr>
          <p:cNvPr id="17" name="Groupe 16">
            <a:extLst>
              <a:ext uri="{FF2B5EF4-FFF2-40B4-BE49-F238E27FC236}">
                <a16:creationId xmlns:a16="http://schemas.microsoft.com/office/drawing/2014/main" id="{568F95E7-AB70-4777-B922-0EB71BC84A69}"/>
              </a:ext>
            </a:extLst>
          </p:cNvPr>
          <p:cNvGrpSpPr/>
          <p:nvPr/>
        </p:nvGrpSpPr>
        <p:grpSpPr>
          <a:xfrm>
            <a:off x="161539" y="213005"/>
            <a:ext cx="9884003" cy="220510"/>
            <a:chOff x="193846" y="255606"/>
            <a:chExt cx="11860804" cy="264612"/>
          </a:xfrm>
        </p:grpSpPr>
        <p:grpSp>
          <p:nvGrpSpPr>
            <p:cNvPr id="25" name="Groupe 24">
              <a:extLst>
                <a:ext uri="{FF2B5EF4-FFF2-40B4-BE49-F238E27FC236}">
                  <a16:creationId xmlns:a16="http://schemas.microsoft.com/office/drawing/2014/main" id="{A432C5DB-FB4F-4679-A643-5382982513D2}"/>
                </a:ext>
              </a:extLst>
            </p:cNvPr>
            <p:cNvGrpSpPr/>
            <p:nvPr userDrawn="1"/>
          </p:nvGrpSpPr>
          <p:grpSpPr>
            <a:xfrm>
              <a:off x="193846" y="255606"/>
              <a:ext cx="11860804" cy="264612"/>
              <a:chOff x="193846" y="255606"/>
              <a:chExt cx="11860804" cy="264612"/>
            </a:xfrm>
          </p:grpSpPr>
          <p:cxnSp>
            <p:nvCxnSpPr>
              <p:cNvPr id="27" name="Connecteur droit 26">
                <a:extLst>
                  <a:ext uri="{FF2B5EF4-FFF2-40B4-BE49-F238E27FC236}">
                    <a16:creationId xmlns:a16="http://schemas.microsoft.com/office/drawing/2014/main" id="{E09EE414-941A-40DE-91E8-448277EA6C9C}"/>
                  </a:ext>
                </a:extLst>
              </p:cNvPr>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FFD92C73-2507-4865-BE98-C25A55B753DA}"/>
                  </a:ext>
                </a:extLst>
              </p:cNvPr>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6" name="Connecteur droit 25">
              <a:extLst>
                <a:ext uri="{FF2B5EF4-FFF2-40B4-BE49-F238E27FC236}">
                  <a16:creationId xmlns:a16="http://schemas.microsoft.com/office/drawing/2014/main" id="{CB447163-7FF0-4246-B7D5-6BFB8EB37D3C}"/>
                </a:ext>
              </a:extLst>
            </p:cNvPr>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21803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 Section tit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30000" contrast="-18000"/>
                    </a14:imgEffect>
                  </a14:imgLayer>
                </a14:imgProps>
              </a:ext>
              <a:ext uri="{28A0092B-C50C-407E-A947-70E740481C1C}">
                <a14:useLocalDpi xmlns:a14="http://schemas.microsoft.com/office/drawing/2010/main"/>
              </a:ext>
            </a:extLst>
          </a:blip>
          <a:srcRect/>
          <a:stretch/>
        </p:blipFill>
        <p:spPr>
          <a:xfrm>
            <a:off x="0" y="0"/>
            <a:ext cx="5082000" cy="5715000"/>
          </a:xfrm>
          <a:prstGeom prst="rect">
            <a:avLst/>
          </a:prstGeom>
        </p:spPr>
      </p:pic>
      <p:sp>
        <p:nvSpPr>
          <p:cNvPr id="22" name="Rectangle 21">
            <a:extLst>
              <a:ext uri="{FF2B5EF4-FFF2-40B4-BE49-F238E27FC236}">
                <a16:creationId xmlns:a16="http://schemas.microsoft.com/office/drawing/2014/main" id="{7BB7F39D-A660-47DA-99A3-6F5386209BAA}"/>
              </a:ext>
            </a:extLst>
          </p:cNvPr>
          <p:cNvSpPr/>
          <p:nvPr/>
        </p:nvSpPr>
        <p:spPr>
          <a:xfrm>
            <a:off x="-13643" y="0"/>
            <a:ext cx="5082000" cy="5715000"/>
          </a:xfrm>
          <a:prstGeom prst="rect">
            <a:avLst/>
          </a:prstGeom>
          <a:solidFill>
            <a:srgbClr val="006085">
              <a:alpha val="5686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4">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8" name="Connecteur droit 27"/>
          <p:cNvCxnSpPr/>
          <p:nvPr/>
        </p:nvCxnSpPr>
        <p:spPr>
          <a:xfrm>
            <a:off x="5131979" y="2126773"/>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2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sp>
        <p:nvSpPr>
          <p:cNvPr id="30"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a:lvl1pPr>
          </a:lstStyle>
          <a:p>
            <a:pPr lvl="0"/>
            <a:r>
              <a:rPr lang="fr-FR" dirty="0"/>
              <a:t>SUBTITLE OF THE CHAPTER</a:t>
            </a:r>
          </a:p>
        </p:txBody>
      </p:sp>
      <p:cxnSp>
        <p:nvCxnSpPr>
          <p:cNvPr id="18" name="Connecteur droit 17"/>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31" name="Connecteur droit 30"/>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201D4C3-C441-4C75-8464-C7588C600F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2512037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Two content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0"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3" name="Espace réservé du texte 2"/>
          <p:cNvSpPr>
            <a:spLocks noGrp="1"/>
          </p:cNvSpPr>
          <p:nvPr>
            <p:ph type="body" sz="quarter" idx="11" hasCustomPrompt="1"/>
          </p:nvPr>
        </p:nvSpPr>
        <p:spPr>
          <a:xfrm>
            <a:off x="654845" y="1860021"/>
            <a:ext cx="4250531" cy="3348733"/>
          </a:xfrm>
          <a:prstGeom prst="rect">
            <a:avLst/>
          </a:prstGeom>
        </p:spPr>
        <p:txBody>
          <a:bodyPr/>
          <a:lstStyle>
            <a:lvl1pPr marL="0" indent="0">
              <a:buNone/>
              <a:defRPr sz="1500">
                <a:solidFill>
                  <a:schemeClr val="bg1"/>
                </a:solidFill>
              </a:defRPr>
            </a:lvl1pPr>
          </a:lstStyle>
          <a:p>
            <a:pPr lvl="0"/>
            <a:r>
              <a:rPr lang="fr-FR" dirty="0" err="1"/>
              <a:t>Add</a:t>
            </a:r>
            <a:r>
              <a:rPr lang="fr-FR" dirty="0"/>
              <a:t> </a:t>
            </a:r>
            <a:r>
              <a:rPr lang="fr-FR" dirty="0" err="1"/>
              <a:t>text</a:t>
            </a:r>
            <a:endParaRPr lang="fr-FR" dirty="0"/>
          </a:p>
        </p:txBody>
      </p:sp>
      <p:sp>
        <p:nvSpPr>
          <p:cNvPr id="7" name="Espace réservé du contenu 6"/>
          <p:cNvSpPr>
            <a:spLocks noGrp="1"/>
          </p:cNvSpPr>
          <p:nvPr>
            <p:ph sz="quarter" idx="12" hasCustomPrompt="1"/>
          </p:nvPr>
        </p:nvSpPr>
        <p:spPr>
          <a:xfrm>
            <a:off x="5445125" y="1460500"/>
            <a:ext cx="4302125"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9598694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82FAC165-D537-4CDF-8DC3-394C2DCC6A18}"/>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998D6D29-6682-467B-9C2A-456816DF6328}"/>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2732810365"/>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060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9CBC"/>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5AF97185-176D-4858-9C5D-BA72EDDA91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69906453"/>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60B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FECD50"/>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FECD50"/>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A71D99A9-92EF-4DEA-9C73-ED4298A81BFB}"/>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E5CE2CCD-4743-407B-B245-349F90C6AEA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7515C27-5B04-47A7-93B1-1C2600F940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799612833"/>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472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B6DA"/>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670BEE30-5B52-4D07-B921-3D0B63EA83EE}"/>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24BA3C17-CB9F-49DF-81EC-CD55857BDF11}"/>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9580CCF3-E4ED-4249-A060-385191AD41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150545997"/>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résentation du Groupe SCALIAN — v 3.0 — 2018"/>
          <p:cNvSpPr txBox="1"/>
          <p:nvPr/>
        </p:nvSpPr>
        <p:spPr>
          <a:xfrm rot="16200000">
            <a:off x="9068652" y="4247462"/>
            <a:ext cx="1931458" cy="277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198" tIns="76198" rIns="76198" bIns="76198" anchor="ctr">
            <a:spAutoFit/>
          </a:bodyPr>
          <a:lstStyle>
            <a:lvl1pPr defTabSz="457200">
              <a:lnSpc>
                <a:spcPct val="120000"/>
              </a:lnSpc>
              <a:defRPr sz="1800">
                <a:solidFill>
                  <a:srgbClr val="5E3C94"/>
                </a:solidFill>
                <a:latin typeface="Arial Narrow"/>
                <a:ea typeface="Arial Narrow"/>
                <a:cs typeface="Arial Narrow"/>
                <a:sym typeface="Arial Narrow"/>
              </a:defRPr>
            </a:lvl1pPr>
          </a:lstStyle>
          <a:p>
            <a:r>
              <a:rPr lang="fr-FR" sz="667" dirty="0" smtClean="0">
                <a:solidFill>
                  <a:schemeClr val="bg1">
                    <a:lumMod val="50000"/>
                  </a:schemeClr>
                </a:solidFill>
                <a:latin typeface="+mn-lt"/>
              </a:rPr>
              <a:t>Formation</a:t>
            </a:r>
            <a:r>
              <a:rPr lang="fr-FR" sz="667" baseline="0" dirty="0" smtClean="0">
                <a:solidFill>
                  <a:schemeClr val="bg1">
                    <a:lumMod val="50000"/>
                  </a:schemeClr>
                </a:solidFill>
                <a:latin typeface="+mn-lt"/>
              </a:rPr>
              <a:t> C++</a:t>
            </a:r>
            <a:endParaRPr lang="fr-FR" sz="667" dirty="0">
              <a:solidFill>
                <a:schemeClr val="bg1">
                  <a:lumMod val="50000"/>
                </a:schemeClr>
              </a:solidFill>
              <a:latin typeface="+mn-lt"/>
            </a:endParaRPr>
          </a:p>
        </p:txBody>
      </p:sp>
      <p:sp>
        <p:nvSpPr>
          <p:cNvPr id="5" name="Espace réservé du numéro de diapositive 5">
            <a:extLst>
              <a:ext uri="{FF2B5EF4-FFF2-40B4-BE49-F238E27FC236}">
                <a16:creationId xmlns:a16="http://schemas.microsoft.com/office/drawing/2014/main" id="{A9FCCD1A-E008-41A3-BF0A-F75BC189F7BB}"/>
              </a:ext>
            </a:extLst>
          </p:cNvPr>
          <p:cNvSpPr txBox="1">
            <a:spLocks/>
          </p:cNvSpPr>
          <p:nvPr/>
        </p:nvSpPr>
        <p:spPr>
          <a:xfrm>
            <a:off x="7856745" y="5403725"/>
            <a:ext cx="2286000" cy="304271"/>
          </a:xfrm>
          <a:prstGeom prst="rect">
            <a:avLst/>
          </a:prstGeom>
        </p:spPr>
        <p:txBody>
          <a:bodyPr vert="horz" lIns="76200" tIns="38100" rIns="76200" bIns="38100" rtlCol="0" anchor="ctr"/>
          <a:lstStyle>
            <a:defPPr>
              <a:defRPr lang="fr-FR"/>
            </a:defPPr>
            <a:lvl1pPr marL="0" algn="r" defTabSz="914400" rtl="0" eaLnBrk="1" latinLnBrk="0" hangingPunct="1">
              <a:defRPr sz="1200" kern="1200">
                <a:solidFill>
                  <a:srgbClr val="4B288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89D320-467E-4FF7-9F01-280B13BEA3C6}" type="slidenum">
              <a:rPr lang="fr-FR" sz="750" smtClean="0"/>
              <a:pPr/>
              <a:t>‹N°›</a:t>
            </a:fld>
            <a:endParaRPr lang="fr-FR" sz="750" dirty="0"/>
          </a:p>
        </p:txBody>
      </p:sp>
      <p:sp>
        <p:nvSpPr>
          <p:cNvPr id="4" name="Rectangle 3">
            <a:extLst>
              <a:ext uri="{FF2B5EF4-FFF2-40B4-BE49-F238E27FC236}">
                <a16:creationId xmlns:a16="http://schemas.microsoft.com/office/drawing/2014/main" id="{AEB17F3E-52CF-764C-A3E4-BECFF323AC59}"/>
              </a:ext>
            </a:extLst>
          </p:cNvPr>
          <p:cNvSpPr>
            <a:spLocks noChangeArrowheads="1"/>
          </p:cNvSpPr>
          <p:nvPr/>
        </p:nvSpPr>
        <p:spPr bwMode="auto">
          <a:xfrm>
            <a:off x="8891082" y="5583351"/>
            <a:ext cx="963077" cy="15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583" b="0" i="1" u="none" strike="noStrike" cap="none" normalizeH="0" baseline="0" noProof="0" dirty="0">
                <a:ln>
                  <a:noFill/>
                </a:ln>
                <a:solidFill>
                  <a:schemeClr val="bg1">
                    <a:lumMod val="50000"/>
                  </a:schemeClr>
                </a:solidFill>
                <a:effectLst/>
                <a:latin typeface="+mn-lt"/>
                <a:ea typeface="Calibri" pitchFamily="34" charset="0"/>
                <a:cs typeface="Times New Roman" pitchFamily="18" charset="0"/>
              </a:rPr>
              <a:t>Document Security : Standard</a:t>
            </a:r>
            <a:endParaRPr kumimoji="0" lang="en-GB" altLang="fr-FR" sz="1167" b="0" i="0" u="none" strike="noStrike" cap="none" normalizeH="0" baseline="0" noProof="0" dirty="0">
              <a:ln>
                <a:noFill/>
              </a:ln>
              <a:solidFill>
                <a:schemeClr val="bg1">
                  <a:lumMod val="50000"/>
                </a:schemeClr>
              </a:solidFill>
              <a:effectLst/>
              <a:latin typeface="+mn-lt"/>
              <a:cs typeface="Arial" pitchFamily="34" charset="0"/>
            </a:endParaRPr>
          </a:p>
        </p:txBody>
      </p:sp>
      <p:pic>
        <p:nvPicPr>
          <p:cNvPr id="6" name="Image 5">
            <a:extLst>
              <a:ext uri="{FF2B5EF4-FFF2-40B4-BE49-F238E27FC236}">
                <a16:creationId xmlns:a16="http://schemas.microsoft.com/office/drawing/2014/main" id="{F910343D-76BF-4490-925A-9776D6DCA73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194976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timing>
    <p:tnLst>
      <p:par>
        <p:cTn id="1" dur="indefinite" restart="never" nodeType="tmRoot"/>
      </p:par>
    </p:tnLst>
  </p:timing>
  <p:hf hdr="0" ft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draft.io/qddy46cemn4jmv9h8ftd9vu5a6jdk3fngyq9rg2dq5k4"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fr-fr/cpp/build/reference/eh-exception-handling-model?view=msvc-160"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30.png"/><Relationship Id="rId9"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wandbox.org/" TargetMode="External"/><Relationship Id="rId2" Type="http://schemas.openxmlformats.org/officeDocument/2006/relationships/hyperlink" Target="https://godbolt.org/z/179e9s" TargetMode="External"/><Relationship Id="rId1" Type="http://schemas.openxmlformats.org/officeDocument/2006/relationships/slideLayout" Target="../slideLayouts/slideLayout13.xml"/><Relationship Id="rId4" Type="http://schemas.openxmlformats.org/officeDocument/2006/relationships/hyperlink" Target="https://repl.it/languages/c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git%20clone%20https:/github.com/franckginguene/cpp_scalian.git"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hyperlink" Target="https://fr.wikipedia.org/wiki/C%2B%2B"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docs.microsoft.com/fr-fr/cpp/build/walkthrough-compiling-a-native-cpp-program-on-the-command-line?view=msvc-160" TargetMode="External"/><Relationship Id="rId5" Type="http://schemas.openxmlformats.org/officeDocument/2006/relationships/hyperlink" Target="https://imagecomputing.net/damien.rohmer/data/previous_website/documents/teaching/14_0fall_cpe/3eti_software_development_c/cours/cours4.pdf" TargetMode="External"/><Relationship Id="rId4" Type="http://schemas.openxmlformats.org/officeDocument/2006/relationships/hyperlink" Target="https://www.cprogramming.com/tutorial/shared-libraries-linux-gcc.html"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17335" y="4511365"/>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320286" y="4511365"/>
            <a:ext cx="9161291" cy="746037"/>
          </a:xfrm>
        </p:spPr>
        <p:txBody>
          <a:bodyPr rtlCol="0">
            <a:noAutofit/>
          </a:bodyPr>
          <a:lstStyle/>
          <a:p>
            <a:pPr algn="r" rtl="0"/>
            <a:r>
              <a:rPr lang="fr-FR" sz="3500" dirty="0">
                <a:solidFill>
                  <a:schemeClr val="bg1"/>
                </a:solidFill>
              </a:rPr>
              <a:t>C++ intermédiaire</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320288" y="5257402"/>
            <a:ext cx="9161289" cy="404019"/>
          </a:xfrm>
        </p:spPr>
        <p:txBody>
          <a:bodyPr rtlCol="0">
            <a:normAutofit/>
          </a:bodyPr>
          <a:lstStyle/>
          <a:p>
            <a:pPr algn="r" rtl="0"/>
            <a:r>
              <a:rPr lang="fr-FR" dirty="0" smtClean="0">
                <a:solidFill>
                  <a:srgbClr val="7CEBFF"/>
                </a:solidFill>
              </a:rPr>
              <a:t>Lambda / chaine de compilation</a:t>
            </a:r>
            <a:endParaRPr lang="fr-FR" dirty="0">
              <a:solidFill>
                <a:srgbClr val="7CEBFF"/>
              </a:solidFill>
            </a:endParaRPr>
          </a:p>
        </p:txBody>
      </p:sp>
      <p:sp>
        <p:nvSpPr>
          <p:cNvPr id="5" name="Espace réservé du numéro de diapositive 4"/>
          <p:cNvSpPr>
            <a:spLocks noGrp="1"/>
          </p:cNvSpPr>
          <p:nvPr>
            <p:ph type="sldNum" sz="quarter" idx="12"/>
          </p:nvPr>
        </p:nvSpPr>
        <p:spPr/>
        <p:txBody>
          <a:bodyPr/>
          <a:lstStyle/>
          <a:p>
            <a:pPr rtl="0"/>
            <a:fld id="{D57F1E4F-1CFF-5643-939E-217C01CDF565}" type="slidenum">
              <a:rPr lang="fr-FR" noProof="0" smtClean="0"/>
              <a:pPr rtl="0"/>
              <a:t>1</a:t>
            </a:fld>
            <a:endParaRPr lang="fr-FR" noProof="0" dirty="0"/>
          </a:p>
        </p:txBody>
      </p:sp>
      <p:pic>
        <p:nvPicPr>
          <p:cNvPr id="9" name="Image 8">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22809" y="4695465"/>
            <a:ext cx="3345917" cy="8947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a:xfrm>
            <a:off x="5774568" y="1237484"/>
            <a:ext cx="4218890" cy="4298443"/>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t>Portability</a:t>
            </a:r>
            <a:endParaRPr lang="fr-FR" sz="1778" dirty="0"/>
          </a:p>
          <a:p>
            <a:pPr lvl="1"/>
            <a:r>
              <a:rPr lang="fr-FR" sz="1778" dirty="0"/>
              <a:t>Standardisé</a:t>
            </a:r>
          </a:p>
          <a:p>
            <a:pPr lvl="1"/>
            <a:r>
              <a:rPr lang="fr-FR" sz="1778" dirty="0"/>
              <a:t>GCC / MSVC – Linux / Windows </a:t>
            </a:r>
          </a:p>
          <a:p>
            <a:pPr lvl="1"/>
            <a:r>
              <a:rPr lang="fr-FR" sz="1778" dirty="0"/>
              <a:t>+ beaucoup de matériel embarqué</a:t>
            </a:r>
          </a:p>
          <a:p>
            <a:r>
              <a:rPr lang="fr-FR" sz="1778" dirty="0" err="1"/>
              <a:t>Robustness</a:t>
            </a:r>
            <a:endParaRPr lang="fr-FR" sz="1778" dirty="0"/>
          </a:p>
          <a:p>
            <a:pPr lvl="1"/>
            <a:r>
              <a:rPr lang="fr-FR" sz="1778" dirty="0"/>
              <a:t>Typage</a:t>
            </a:r>
          </a:p>
          <a:p>
            <a:pPr lvl="1"/>
            <a:r>
              <a:rPr lang="fr-FR" sz="1778" dirty="0"/>
              <a:t>Variables et méthodes « </a:t>
            </a:r>
            <a:r>
              <a:rPr lang="fr-FR" sz="1778" dirty="0" err="1"/>
              <a:t>const</a:t>
            </a:r>
            <a:r>
              <a:rPr lang="fr-FR" sz="1778" dirty="0"/>
              <a:t> »</a:t>
            </a:r>
          </a:p>
          <a:p>
            <a:pPr lvl="1"/>
            <a:r>
              <a:rPr lang="fr-FR" sz="1778" dirty="0"/>
              <a:t>Possession des ressources</a:t>
            </a:r>
          </a:p>
          <a:p>
            <a:pPr lvl="1"/>
            <a:r>
              <a:rPr lang="fr-FR" sz="1778" dirty="0" err="1" smtClean="0"/>
              <a:t>Asserts</a:t>
            </a:r>
            <a:r>
              <a:rPr lang="fr-FR" sz="1778" dirty="0" smtClean="0"/>
              <a:t> et exceptions</a:t>
            </a:r>
          </a:p>
          <a:p>
            <a:pPr lvl="1"/>
            <a:r>
              <a:rPr lang="fr-FR" sz="1778" dirty="0" smtClean="0"/>
              <a:t>…</a:t>
            </a:r>
            <a:endParaRPr lang="fr-FR" sz="1778" dirty="0"/>
          </a:p>
          <a:p>
            <a:pPr lvl="1"/>
            <a:endParaRPr lang="fr-FR" sz="1778" dirty="0"/>
          </a:p>
          <a:p>
            <a:endParaRPr lang="fr-FR" sz="1778" dirty="0"/>
          </a:p>
        </p:txBody>
      </p:sp>
      <p:sp>
        <p:nvSpPr>
          <p:cNvPr id="2" name="Titre 1"/>
          <p:cNvSpPr>
            <a:spLocks noGrp="1"/>
          </p:cNvSpPr>
          <p:nvPr>
            <p:ph type="title"/>
          </p:nvPr>
        </p:nvSpPr>
        <p:spPr/>
        <p:txBody>
          <a:bodyPr/>
          <a:lstStyle/>
          <a:p>
            <a:r>
              <a:rPr lang="fr-FR" dirty="0" smtClean="0"/>
              <a:t>Le C++</a:t>
            </a:r>
            <a:endParaRPr lang="fr-FR" dirty="0"/>
          </a:p>
        </p:txBody>
      </p:sp>
      <p:sp>
        <p:nvSpPr>
          <p:cNvPr id="9" name="Espace réservé du texte 8"/>
          <p:cNvSpPr>
            <a:spLocks noGrp="1"/>
          </p:cNvSpPr>
          <p:nvPr>
            <p:ph type="body" sz="quarter" idx="11"/>
          </p:nvPr>
        </p:nvSpPr>
        <p:spPr/>
        <p:txBody>
          <a:bodyPr/>
          <a:lstStyle/>
          <a:p>
            <a:r>
              <a:rPr lang="fr-FR" dirty="0"/>
              <a:t>Pourquoi tant de succès ?</a:t>
            </a:r>
          </a:p>
          <a:p>
            <a:endParaRPr lang="fr-FR" dirty="0"/>
          </a:p>
        </p:txBody>
      </p:sp>
      <p:sp>
        <p:nvSpPr>
          <p:cNvPr id="8" name="Espace réservé du contenu 2"/>
          <p:cNvSpPr txBox="1">
            <a:spLocks/>
          </p:cNvSpPr>
          <p:nvPr/>
        </p:nvSpPr>
        <p:spPr>
          <a:xfrm>
            <a:off x="797207" y="1576333"/>
            <a:ext cx="4218890" cy="4138667"/>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solidFill>
                  <a:schemeClr val="bg1"/>
                </a:solidFill>
              </a:rPr>
              <a:t>Zero</a:t>
            </a:r>
            <a:r>
              <a:rPr lang="fr-FR" sz="1778" dirty="0">
                <a:solidFill>
                  <a:schemeClr val="bg1"/>
                </a:solidFill>
              </a:rPr>
              <a:t> </a:t>
            </a:r>
            <a:r>
              <a:rPr lang="fr-FR" sz="1778" dirty="0" err="1">
                <a:solidFill>
                  <a:schemeClr val="bg1"/>
                </a:solidFill>
              </a:rPr>
              <a:t>cost</a:t>
            </a:r>
            <a:r>
              <a:rPr lang="fr-FR" sz="1778" dirty="0">
                <a:solidFill>
                  <a:schemeClr val="bg1"/>
                </a:solidFill>
              </a:rPr>
              <a:t> abstractions</a:t>
            </a:r>
          </a:p>
          <a:p>
            <a:pPr lvl="1"/>
            <a:r>
              <a:rPr lang="fr-FR" sz="1778" dirty="0">
                <a:solidFill>
                  <a:schemeClr val="bg1"/>
                </a:solidFill>
              </a:rPr>
              <a:t>Interface, classe, structures de données etc. pour un coût dérisoire</a:t>
            </a:r>
          </a:p>
          <a:p>
            <a:pPr lvl="1"/>
            <a:r>
              <a:rPr lang="fr-FR" sz="1778" dirty="0">
                <a:solidFill>
                  <a:schemeClr val="bg1"/>
                </a:solidFill>
              </a:rPr>
              <a:t>Template = génération de code</a:t>
            </a:r>
          </a:p>
          <a:p>
            <a:pPr lvl="1"/>
            <a:r>
              <a:rPr lang="fr-FR" sz="1778" dirty="0">
                <a:solidFill>
                  <a:schemeClr val="bg1"/>
                </a:solidFill>
              </a:rPr>
              <a:t>Lambda = génération de classe</a:t>
            </a:r>
          </a:p>
          <a:p>
            <a:pPr lvl="1"/>
            <a:r>
              <a:rPr lang="fr-FR" sz="1778" dirty="0">
                <a:solidFill>
                  <a:schemeClr val="bg1"/>
                </a:solidFill>
              </a:rPr>
              <a:t>Polymorphisme = pointeurs de fonction</a:t>
            </a:r>
          </a:p>
          <a:p>
            <a:pPr lvl="1"/>
            <a:r>
              <a:rPr lang="fr-FR" sz="1778" dirty="0">
                <a:solidFill>
                  <a:schemeClr val="bg1"/>
                </a:solidFill>
              </a:rPr>
              <a:t>String = char*</a:t>
            </a:r>
          </a:p>
          <a:p>
            <a:pPr lvl="1"/>
            <a:r>
              <a:rPr lang="fr-FR" sz="1778" dirty="0">
                <a:solidFill>
                  <a:schemeClr val="bg1"/>
                </a:solidFill>
              </a:rPr>
              <a:t>…</a:t>
            </a:r>
          </a:p>
          <a:p>
            <a:pPr marL="243000" lvl="1" indent="0">
              <a:buNone/>
            </a:pPr>
            <a:endParaRPr lang="fr-FR" sz="1778" dirty="0"/>
          </a:p>
          <a:p>
            <a:endParaRPr lang="fr-FR" sz="1778" dirty="0"/>
          </a:p>
        </p:txBody>
      </p:sp>
    </p:spTree>
    <p:extLst>
      <p:ext uri="{BB962C8B-B14F-4D97-AF65-F5344CB8AC3E}">
        <p14:creationId xmlns:p14="http://schemas.microsoft.com/office/powerpoint/2010/main" val="2917121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5" name="Espace réservé du texte 4"/>
          <p:cNvSpPr>
            <a:spLocks noGrp="1"/>
          </p:cNvSpPr>
          <p:nvPr>
            <p:ph type="body" sz="quarter" idx="10"/>
          </p:nvPr>
        </p:nvSpPr>
        <p:spPr/>
        <p:txBody>
          <a:bodyPr/>
          <a:lstStyle/>
          <a:p>
            <a:r>
              <a:rPr lang="fr-FR" dirty="0" smtClean="0"/>
              <a:t>Très utilisé et en progression</a:t>
            </a:r>
            <a:endParaRPr lang="fr-FR" dirty="0"/>
          </a:p>
        </p:txBody>
      </p:sp>
      <p:sp>
        <p:nvSpPr>
          <p:cNvPr id="3" name="Espace réservé du contenu 2"/>
          <p:cNvSpPr>
            <a:spLocks noGrp="1"/>
          </p:cNvSpPr>
          <p:nvPr>
            <p:ph idx="4294967295"/>
          </p:nvPr>
        </p:nvSpPr>
        <p:spPr>
          <a:xfrm>
            <a:off x="481101" y="1141400"/>
            <a:ext cx="6437007" cy="679450"/>
          </a:xfrm>
        </p:spPr>
        <p:txBody>
          <a:bodyPr>
            <a:normAutofit fontScale="92500" lnSpcReduction="20000"/>
          </a:bodyPr>
          <a:lstStyle/>
          <a:p>
            <a:pPr marL="0" indent="0" algn="ctr">
              <a:buNone/>
            </a:pPr>
            <a:r>
              <a:rPr lang="fr-FR" sz="2667" dirty="0" smtClean="0"/>
              <a:t>Indice TIOBE 2022 </a:t>
            </a:r>
            <a:r>
              <a:rPr lang="fr-FR" sz="2667" dirty="0"/>
              <a:t>: </a:t>
            </a:r>
            <a:r>
              <a:rPr lang="fr-FR" sz="2667" dirty="0" smtClean="0"/>
              <a:t/>
            </a:r>
            <a:br>
              <a:rPr lang="fr-FR" sz="2667" dirty="0" smtClean="0"/>
            </a:br>
            <a:r>
              <a:rPr lang="fr-FR" sz="2667" dirty="0" smtClean="0"/>
              <a:t>C </a:t>
            </a:r>
            <a:r>
              <a:rPr lang="fr-FR" sz="2667" dirty="0"/>
              <a:t>et C++ = </a:t>
            </a:r>
            <a:r>
              <a:rPr lang="fr-FR" sz="2667" dirty="0" smtClean="0"/>
              <a:t>29,2% de part de marché</a:t>
            </a:r>
            <a:endParaRPr lang="fr-FR" sz="2667" dirty="0"/>
          </a:p>
        </p:txBody>
      </p:sp>
      <p:pic>
        <p:nvPicPr>
          <p:cNvPr id="8" name="Image 7"/>
          <p:cNvPicPr>
            <a:picLocks noChangeAspect="1"/>
          </p:cNvPicPr>
          <p:nvPr/>
        </p:nvPicPr>
        <p:blipFill>
          <a:blip r:embed="rId3"/>
          <a:stretch>
            <a:fillRect/>
          </a:stretch>
        </p:blipFill>
        <p:spPr>
          <a:xfrm>
            <a:off x="1018318" y="1820850"/>
            <a:ext cx="5362575" cy="3429000"/>
          </a:xfrm>
          <a:prstGeom prst="rect">
            <a:avLst/>
          </a:prstGeom>
        </p:spPr>
      </p:pic>
      <p:sp>
        <p:nvSpPr>
          <p:cNvPr id="9" name="Rectangle 8"/>
          <p:cNvSpPr/>
          <p:nvPr/>
        </p:nvSpPr>
        <p:spPr>
          <a:xfrm>
            <a:off x="2003611" y="5229181"/>
            <a:ext cx="3638175" cy="369332"/>
          </a:xfrm>
          <a:prstGeom prst="rect">
            <a:avLst/>
          </a:prstGeom>
        </p:spPr>
        <p:txBody>
          <a:bodyPr wrap="none">
            <a:spAutoFit/>
          </a:bodyPr>
          <a:lstStyle/>
          <a:p>
            <a:r>
              <a:rPr lang="fr-FR" dirty="0"/>
              <a:t>https://www.tiobe.com/tiobe-index/</a:t>
            </a:r>
          </a:p>
        </p:txBody>
      </p:sp>
      <p:sp>
        <p:nvSpPr>
          <p:cNvPr id="10" name="Flèche droite 9"/>
          <p:cNvSpPr/>
          <p:nvPr/>
        </p:nvSpPr>
        <p:spPr>
          <a:xfrm rot="10800000">
            <a:off x="6207369" y="3112587"/>
            <a:ext cx="5715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du contenu 2"/>
          <p:cNvSpPr>
            <a:spLocks noGrp="1"/>
          </p:cNvSpPr>
          <p:nvPr>
            <p:ph idx="4294967295"/>
          </p:nvPr>
        </p:nvSpPr>
        <p:spPr>
          <a:xfrm>
            <a:off x="6918108" y="2851991"/>
            <a:ext cx="3024554" cy="1535369"/>
          </a:xfrm>
        </p:spPr>
        <p:txBody>
          <a:bodyPr>
            <a:normAutofit/>
          </a:bodyPr>
          <a:lstStyle/>
          <a:p>
            <a:pPr marL="0" indent="0" algn="ctr">
              <a:buNone/>
            </a:pPr>
            <a:r>
              <a:rPr lang="fr-FR" sz="2667" dirty="0" smtClean="0"/>
              <a:t>C++ sacré langage de l’année </a:t>
            </a:r>
            <a:r>
              <a:rPr lang="fr-FR" sz="2667" dirty="0" smtClean="0"/>
              <a:t>2022</a:t>
            </a:r>
            <a:br>
              <a:rPr lang="fr-FR" sz="2667" dirty="0" smtClean="0"/>
            </a:br>
            <a:r>
              <a:rPr lang="fr-FR" sz="2000" dirty="0" smtClean="0"/>
              <a:t>(plus forte progression)</a:t>
            </a:r>
            <a:endParaRPr lang="fr-FR" sz="2667" dirty="0"/>
          </a:p>
        </p:txBody>
      </p:sp>
    </p:spTree>
    <p:extLst>
      <p:ext uri="{BB962C8B-B14F-4D97-AF65-F5344CB8AC3E}">
        <p14:creationId xmlns:p14="http://schemas.microsoft.com/office/powerpoint/2010/main" val="1263469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3"/>
          </p:nvPr>
        </p:nvSpPr>
        <p:spPr/>
        <p:txBody>
          <a:bodyPr/>
          <a:lstStyle/>
          <a:p>
            <a:endParaRPr lang="fr-FR"/>
          </a:p>
        </p:txBody>
      </p:sp>
      <p:sp>
        <p:nvSpPr>
          <p:cNvPr id="2" name="Titre 1"/>
          <p:cNvSpPr>
            <a:spLocks noGrp="1"/>
          </p:cNvSpPr>
          <p:nvPr>
            <p:ph type="title"/>
          </p:nvPr>
        </p:nvSpPr>
        <p:spPr/>
        <p:txBody>
          <a:bodyPr/>
          <a:lstStyle/>
          <a:p>
            <a:r>
              <a:rPr lang="fr-FR" dirty="0" smtClean="0"/>
              <a:t>C++ vs C</a:t>
            </a:r>
            <a:endParaRPr lang="fr-FR" dirty="0"/>
          </a:p>
        </p:txBody>
      </p:sp>
      <p:sp>
        <p:nvSpPr>
          <p:cNvPr id="3" name="Espace réservé du texte 2"/>
          <p:cNvSpPr>
            <a:spLocks noGrp="1"/>
          </p:cNvSpPr>
          <p:nvPr>
            <p:ph type="body" sz="quarter" idx="10"/>
          </p:nvPr>
        </p:nvSpPr>
        <p:spPr/>
        <p:txBody>
          <a:bodyPr/>
          <a:lstStyle/>
          <a:p>
            <a:endParaRPr lang="fr-FR"/>
          </a:p>
        </p:txBody>
      </p:sp>
      <p:sp>
        <p:nvSpPr>
          <p:cNvPr id="4" name="Espace réservé du numéro de diapositive 3"/>
          <p:cNvSpPr>
            <a:spLocks noGrp="1"/>
          </p:cNvSpPr>
          <p:nvPr>
            <p:ph type="sldNum" sz="quarter" idx="4294967295"/>
          </p:nvPr>
        </p:nvSpPr>
        <p:spPr>
          <a:xfrm>
            <a:off x="9282113" y="4964113"/>
            <a:ext cx="877887" cy="303212"/>
          </a:xfrm>
        </p:spPr>
        <p:txBody>
          <a:bodyPr/>
          <a:lstStyle/>
          <a:p>
            <a:pPr rtl="0"/>
            <a:fld id="{D57F1E4F-1CFF-5643-939E-217C01CDF565}" type="slidenum">
              <a:rPr lang="fr-FR" noProof="0" smtClean="0"/>
              <a:pPr rtl="0"/>
              <a:t>12</a:t>
            </a:fld>
            <a:endParaRPr lang="fr-FR" noProof="0" dirty="0"/>
          </a:p>
        </p:txBody>
      </p:sp>
      <p:pic>
        <p:nvPicPr>
          <p:cNvPr id="7" name="Image 6"/>
          <p:cNvPicPr>
            <a:picLocks noChangeAspect="1"/>
          </p:cNvPicPr>
          <p:nvPr/>
        </p:nvPicPr>
        <p:blipFill>
          <a:blip r:embed="rId3"/>
          <a:stretch>
            <a:fillRect/>
          </a:stretch>
        </p:blipFill>
        <p:spPr>
          <a:xfrm>
            <a:off x="1095639" y="1184366"/>
            <a:ext cx="8625417" cy="4434417"/>
          </a:xfrm>
          <a:prstGeom prst="rect">
            <a:avLst/>
          </a:prstGeom>
        </p:spPr>
      </p:pic>
    </p:spTree>
    <p:extLst>
      <p:ext uri="{BB962C8B-B14F-4D97-AF65-F5344CB8AC3E}">
        <p14:creationId xmlns:p14="http://schemas.microsoft.com/office/powerpoint/2010/main" val="57596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654900" y="2806352"/>
            <a:ext cx="4250418" cy="402518"/>
          </a:xfrm>
        </p:spPr>
        <p:txBody>
          <a:bodyPr rtlCol="0">
            <a:noAutofit/>
          </a:bodyPr>
          <a:lstStyle/>
          <a:p>
            <a:pPr algn="r" rtl="0"/>
            <a:r>
              <a:rPr lang="fr-FR" sz="3500" dirty="0">
                <a:solidFill>
                  <a:schemeClr val="bg1"/>
                </a:solidFill>
              </a:rPr>
              <a:t>Fonctions </a:t>
            </a:r>
            <a:r>
              <a:rPr lang="fr-FR" sz="3500" dirty="0" smtClean="0">
                <a:solidFill>
                  <a:schemeClr val="bg1"/>
                </a:solidFill>
              </a:rPr>
              <a:t>Lambda</a:t>
            </a:r>
            <a:endParaRPr lang="fr-FR" sz="3500" dirty="0">
              <a:solidFill>
                <a:schemeClr val="bg1"/>
              </a:solidFill>
            </a:endParaRPr>
          </a:p>
        </p:txBody>
      </p:sp>
      <p:sp>
        <p:nvSpPr>
          <p:cNvPr id="6" name="ZoneTexte 5"/>
          <p:cNvSpPr txBox="1"/>
          <p:nvPr/>
        </p:nvSpPr>
        <p:spPr>
          <a:xfrm>
            <a:off x="730059" y="10679"/>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01</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6057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qu’une lambda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9" name="Espace réservé du contenu 8"/>
          <p:cNvSpPr>
            <a:spLocks noGrp="1"/>
          </p:cNvSpPr>
          <p:nvPr>
            <p:ph sz="half" idx="4294967295"/>
          </p:nvPr>
        </p:nvSpPr>
        <p:spPr>
          <a:xfrm>
            <a:off x="371517" y="2027131"/>
            <a:ext cx="2998788" cy="3343275"/>
          </a:xfrm>
        </p:spPr>
        <p:txBody>
          <a:bodyPr>
            <a:noAutofit/>
          </a:bodyPr>
          <a:lstStyle/>
          <a:p>
            <a:pPr marL="0" indent="0" algn="ctr">
              <a:buNone/>
            </a:pPr>
            <a:r>
              <a:rPr lang="fr-FR" sz="2222" dirty="0">
                <a:solidFill>
                  <a:srgbClr val="FF0000"/>
                </a:solidFill>
              </a:rPr>
              <a:t>Les règles de capture</a:t>
            </a:r>
            <a:endParaRPr lang="fr-FR" sz="1333" dirty="0"/>
          </a:p>
          <a:p>
            <a:pPr marL="0" indent="0" algn="ctr">
              <a:buNone/>
            </a:pPr>
            <a:r>
              <a:rPr lang="fr-FR" sz="1778" dirty="0"/>
              <a:t>[] par défaut, aucune variable n’est capturée</a:t>
            </a:r>
          </a:p>
          <a:p>
            <a:pPr marL="0" indent="0" algn="ctr">
              <a:buNone/>
            </a:pPr>
            <a:r>
              <a:rPr lang="fr-FR" sz="1778" dirty="0"/>
              <a:t>[a] ‘a’ est capturé par copie</a:t>
            </a:r>
          </a:p>
          <a:p>
            <a:pPr marL="0" indent="0" algn="ctr">
              <a:buNone/>
            </a:pPr>
            <a:r>
              <a:rPr lang="fr-FR" sz="1778" dirty="0"/>
              <a:t>[&amp;a] ‘a’ est capturé par référence</a:t>
            </a:r>
          </a:p>
          <a:p>
            <a:pPr marL="0" indent="0" algn="ctr">
              <a:buNone/>
            </a:pPr>
            <a:r>
              <a:rPr lang="fr-FR" sz="1778" dirty="0"/>
              <a:t>[&amp;] toutes les variables sont capturées par référence</a:t>
            </a:r>
          </a:p>
          <a:p>
            <a:pPr marL="0" indent="0" algn="ctr">
              <a:buNone/>
            </a:pPr>
            <a:r>
              <a:rPr lang="fr-FR" sz="1778" dirty="0"/>
              <a:t>[=] toutes les variables sont capturées par copie</a:t>
            </a:r>
          </a:p>
          <a:p>
            <a:pPr marL="0" indent="0" algn="ctr">
              <a:buNone/>
            </a:pPr>
            <a:endParaRPr lang="fr-FR" sz="1333" dirty="0"/>
          </a:p>
        </p:txBody>
      </p:sp>
      <p:sp>
        <p:nvSpPr>
          <p:cNvPr id="12" name="Espace réservé du contenu 11"/>
          <p:cNvSpPr>
            <a:spLocks noGrp="1"/>
          </p:cNvSpPr>
          <p:nvPr>
            <p:ph sz="half" idx="4294967295"/>
          </p:nvPr>
        </p:nvSpPr>
        <p:spPr>
          <a:xfrm>
            <a:off x="3579731" y="2027131"/>
            <a:ext cx="2998788" cy="3343275"/>
          </a:xfrm>
        </p:spPr>
        <p:txBody>
          <a:bodyPr>
            <a:normAutofit/>
          </a:bodyPr>
          <a:lstStyle/>
          <a:p>
            <a:pPr marL="0" indent="0" algn="ctr">
              <a:buNone/>
            </a:pPr>
            <a:r>
              <a:rPr lang="fr-FR" sz="2222" dirty="0">
                <a:solidFill>
                  <a:srgbClr val="7030A0"/>
                </a:solidFill>
              </a:rPr>
              <a:t>Les arguments</a:t>
            </a:r>
          </a:p>
          <a:p>
            <a:pPr marL="0" indent="0" algn="ctr">
              <a:buNone/>
            </a:pPr>
            <a:r>
              <a:rPr lang="fr-FR" sz="1778" dirty="0"/>
              <a:t/>
            </a:r>
            <a:br>
              <a:rPr lang="fr-FR" sz="1778" dirty="0"/>
            </a:br>
            <a:r>
              <a:rPr lang="fr-FR" sz="1778" dirty="0"/>
              <a:t>On passe des arguments comme pour des fonctions classiques</a:t>
            </a:r>
          </a:p>
          <a:p>
            <a:pPr marL="0" indent="0" algn="ctr">
              <a:buNone/>
            </a:pPr>
            <a:r>
              <a:rPr lang="fr-FR" sz="1778" dirty="0"/>
              <a:t>Dispensable si aucun argument</a:t>
            </a:r>
          </a:p>
        </p:txBody>
      </p:sp>
      <p:sp>
        <p:nvSpPr>
          <p:cNvPr id="13" name="Espace réservé du contenu 12"/>
          <p:cNvSpPr>
            <a:spLocks noGrp="1"/>
          </p:cNvSpPr>
          <p:nvPr>
            <p:ph sz="half" idx="4294967295"/>
          </p:nvPr>
        </p:nvSpPr>
        <p:spPr>
          <a:xfrm>
            <a:off x="6787945" y="2027131"/>
            <a:ext cx="2998787" cy="3343275"/>
          </a:xfrm>
        </p:spPr>
        <p:txBody>
          <a:bodyPr>
            <a:normAutofit/>
          </a:bodyPr>
          <a:lstStyle/>
          <a:p>
            <a:pPr marL="0" indent="0" algn="ctr">
              <a:buNone/>
            </a:pPr>
            <a:r>
              <a:rPr lang="fr-FR" sz="2222" dirty="0"/>
              <a:t>Le corps de la fonction</a:t>
            </a:r>
          </a:p>
          <a:p>
            <a:pPr marL="0" indent="0" algn="ctr">
              <a:buNone/>
            </a:pPr>
            <a:r>
              <a:rPr lang="fr-FR" sz="1778" dirty="0"/>
              <a:t/>
            </a:r>
            <a:br>
              <a:rPr lang="fr-FR" sz="1778" dirty="0"/>
            </a:br>
            <a:r>
              <a:rPr lang="fr-FR" sz="1778" dirty="0"/>
              <a:t>Identique au corps d’une fonction classique</a:t>
            </a:r>
          </a:p>
          <a:p>
            <a:pPr marL="0" indent="0" algn="ctr">
              <a:buNone/>
            </a:pPr>
            <a:endParaRPr lang="fr-FR" sz="1778" dirty="0"/>
          </a:p>
          <a:p>
            <a:pPr marL="0" indent="0" algn="ctr">
              <a:buNone/>
            </a:pPr>
            <a:r>
              <a:rPr lang="fr-FR" sz="1778" dirty="0"/>
              <a:t>{return 0;}</a:t>
            </a:r>
          </a:p>
          <a:p>
            <a:pPr marL="0" indent="0" algn="ctr">
              <a:buNone/>
            </a:pPr>
            <a:endParaRPr lang="fr-FR" sz="1778" dirty="0"/>
          </a:p>
          <a:p>
            <a:pPr marL="0" indent="0" algn="ctr">
              <a:buNone/>
            </a:pPr>
            <a:r>
              <a:rPr lang="fr-FR" sz="1778" dirty="0"/>
              <a:t>{</a:t>
            </a:r>
            <a:r>
              <a:rPr lang="fr-FR" sz="1778" dirty="0" err="1"/>
              <a:t>std</a:t>
            </a:r>
            <a:r>
              <a:rPr lang="fr-FR" sz="1778" dirty="0"/>
              <a:t>::cout &lt;&lt; "hello world";}</a:t>
            </a:r>
          </a:p>
        </p:txBody>
      </p:sp>
      <p:sp>
        <p:nvSpPr>
          <p:cNvPr id="3" name="Rectangle 2"/>
          <p:cNvSpPr/>
          <p:nvPr/>
        </p:nvSpPr>
        <p:spPr>
          <a:xfrm>
            <a:off x="3826090" y="1275627"/>
            <a:ext cx="2506071" cy="707886"/>
          </a:xfrm>
          <a:prstGeom prst="rect">
            <a:avLst/>
          </a:prstGeom>
        </p:spPr>
        <p:txBody>
          <a:bodyPr wrap="none">
            <a:spAutoFit/>
          </a:bodyPr>
          <a:lstStyle/>
          <a:p>
            <a:pPr algn="ctr"/>
            <a:r>
              <a:rPr lang="fr-FR" sz="4000" b="1" spc="667" dirty="0">
                <a:solidFill>
                  <a:srgbClr val="FF0000"/>
                </a:solidFill>
                <a:latin typeface="Cascadia Code" panose="020B0609020000020004" pitchFamily="49" charset="0"/>
              </a:rPr>
              <a:t>[]</a:t>
            </a:r>
            <a:r>
              <a:rPr lang="fr-FR" sz="4000" b="1" spc="667" dirty="0">
                <a:solidFill>
                  <a:srgbClr val="7030A0"/>
                </a:solidFill>
                <a:latin typeface="Cascadia Code" panose="020B0609020000020004" pitchFamily="49" charset="0"/>
              </a:rPr>
              <a:t>()</a:t>
            </a:r>
            <a:r>
              <a:rPr lang="fr-FR" sz="4000" b="1" spc="667" dirty="0">
                <a:solidFill>
                  <a:srgbClr val="808080"/>
                </a:solidFill>
                <a:latin typeface="Cascadia Code" panose="020B0609020000020004" pitchFamily="49" charset="0"/>
              </a:rPr>
              <a:t>{}</a:t>
            </a:r>
            <a:endParaRPr lang="fr-FR" sz="4000" spc="667" dirty="0"/>
          </a:p>
        </p:txBody>
      </p:sp>
    </p:spTree>
    <p:extLst>
      <p:ext uri="{BB962C8B-B14F-4D97-AF65-F5344CB8AC3E}">
        <p14:creationId xmlns:p14="http://schemas.microsoft.com/office/powerpoint/2010/main" val="178140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smtClean="0"/>
              <a:t>Se </a:t>
            </a:r>
            <a:r>
              <a:rPr lang="fr-FR" sz="1800" dirty="0"/>
              <a:t>familiariser avec la </a:t>
            </a:r>
            <a:r>
              <a:rPr lang="fr-FR" sz="1800" dirty="0" smtClean="0"/>
              <a:t>syntaxe</a:t>
            </a:r>
          </a:p>
          <a:p>
            <a:endParaRPr lang="fr-FR" sz="1800" dirty="0"/>
          </a:p>
          <a:p>
            <a:r>
              <a:rPr lang="fr-FR" sz="1800" dirty="0" smtClean="0"/>
              <a:t>Utiliser la commande « </a:t>
            </a:r>
            <a:r>
              <a:rPr lang="fr-FR" sz="1800" dirty="0" err="1" smtClean="0"/>
              <a:t>typeid</a:t>
            </a:r>
            <a:r>
              <a:rPr lang="fr-FR" sz="1800" dirty="0" smtClean="0"/>
              <a:t> » pour trouver le type d’une variable</a:t>
            </a:r>
          </a:p>
          <a:p>
            <a:endParaRPr lang="fr-FR" sz="1800" dirty="0"/>
          </a:p>
          <a:p>
            <a:r>
              <a:rPr lang="fr-FR" sz="1800" dirty="0" smtClean="0"/>
              <a:t>Ecrire un hello </a:t>
            </a:r>
            <a:r>
              <a:rPr lang="fr-FR" sz="1800" dirty="0" err="1" smtClean="0"/>
              <a:t>word</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smtClean="0"/>
              <a:t>Dans </a:t>
            </a:r>
            <a:r>
              <a:rPr lang="fr-FR" sz="1800" dirty="0"/>
              <a:t>le répertoire « </a:t>
            </a:r>
            <a:r>
              <a:rPr lang="fr-FR" sz="1800" dirty="0" smtClean="0"/>
              <a:t>exercices »</a:t>
            </a:r>
          </a:p>
          <a:p>
            <a:r>
              <a:rPr lang="fr-FR" sz="1800" dirty="0" smtClean="0"/>
              <a:t>Lancer build.bat pour </a:t>
            </a:r>
            <a:r>
              <a:rPr lang="fr-FR" sz="1800" dirty="0" err="1" smtClean="0"/>
              <a:t>windows</a:t>
            </a:r>
            <a:endParaRPr lang="fr-FR" sz="1800" dirty="0"/>
          </a:p>
          <a:p>
            <a:r>
              <a:rPr lang="fr-FR" sz="1800" dirty="0" smtClean="0">
                <a:latin typeface="Cascadia Code" panose="020B0609020000020004" pitchFamily="49" charset="0"/>
                <a:cs typeface="Cascadia Code" panose="020B0609020000020004" pitchFamily="49" charset="0"/>
              </a:rPr>
              <a:t>« </a:t>
            </a:r>
            <a:r>
              <a:rPr lang="fr-FR" sz="1800" dirty="0" err="1" smtClean="0">
                <a:latin typeface="Cascadia Code" panose="020B0609020000020004" pitchFamily="49" charset="0"/>
                <a:cs typeface="Cascadia Code" panose="020B0609020000020004" pitchFamily="49" charset="0"/>
              </a:rPr>
              <a:t>cmake</a:t>
            </a:r>
            <a:r>
              <a:rPr lang="fr-FR" sz="1800" dirty="0" smtClean="0">
                <a:latin typeface="Cascadia Code" panose="020B0609020000020004" pitchFamily="49" charset="0"/>
                <a:cs typeface="Cascadia Code" panose="020B0609020000020004" pitchFamily="49" charset="0"/>
              </a:rPr>
              <a:t> . » </a:t>
            </a:r>
            <a:r>
              <a:rPr lang="fr-FR" sz="1800" dirty="0"/>
              <a:t>p</a:t>
            </a:r>
            <a:r>
              <a:rPr lang="fr-FR" sz="1800" dirty="0" smtClean="0"/>
              <a:t>our linux</a:t>
            </a:r>
          </a:p>
          <a:p>
            <a:r>
              <a:rPr lang="fr-FR" sz="1800" dirty="0" smtClean="0"/>
              <a:t>Ouvrez la solution</a:t>
            </a:r>
          </a:p>
          <a:p>
            <a:r>
              <a:rPr lang="fr-FR" sz="1800" dirty="0" smtClean="0"/>
              <a:t>Faire les exercices 1 et 2</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406869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53021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2" name="Titre 1"/>
          <p:cNvSpPr>
            <a:spLocks noGrp="1"/>
          </p:cNvSpPr>
          <p:nvPr>
            <p:ph type="title"/>
          </p:nvPr>
        </p:nvSpPr>
        <p:spPr/>
        <p:txBody>
          <a:bodyPr/>
          <a:lstStyle/>
          <a:p>
            <a:r>
              <a:rPr lang="fr-FR" dirty="0" smtClean="0"/>
              <a:t>Quelques exemples</a:t>
            </a:r>
            <a:endParaRPr lang="fr-FR" dirty="0"/>
          </a:p>
        </p:txBody>
      </p:sp>
      <p:sp>
        <p:nvSpPr>
          <p:cNvPr id="3" name="Espace réservé du texte 2"/>
          <p:cNvSpPr>
            <a:spLocks noGrp="1"/>
          </p:cNvSpPr>
          <p:nvPr>
            <p:ph type="body" sz="quarter" idx="10"/>
          </p:nvPr>
        </p:nvSpPr>
        <p:spPr/>
        <p:txBody>
          <a:bodyPr/>
          <a:lstStyle/>
          <a:p>
            <a:endParaRPr lang="fr-FR"/>
          </a:p>
        </p:txBody>
      </p:sp>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24767">
            <a:off x="5631593" y="3373999"/>
            <a:ext cx="3052259" cy="2035302"/>
          </a:xfrm>
          <a:prstGeom prst="rect">
            <a:avLst/>
          </a:prstGeom>
        </p:spPr>
      </p:pic>
      <p:cxnSp>
        <p:nvCxnSpPr>
          <p:cNvPr id="20" name="Connecteur droit 19"/>
          <p:cNvCxnSpPr/>
          <p:nvPr/>
        </p:nvCxnSpPr>
        <p:spPr>
          <a:xfrm>
            <a:off x="5080000" y="1402220"/>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807168" y="3395706"/>
            <a:ext cx="3940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5080000" y="3566059"/>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378748" y="3404151"/>
            <a:ext cx="3940496"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2504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30" name="Rectangle 29"/>
          <p:cNvSpPr/>
          <p:nvPr/>
        </p:nvSpPr>
        <p:spPr>
          <a:xfrm>
            <a:off x="925045"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&amp;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b +=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endParaRPr lang="fr-FR" sz="1333" dirty="0"/>
          </a:p>
        </p:txBody>
      </p:sp>
      <p:sp>
        <p:nvSpPr>
          <p:cNvPr id="31" name="Rectangle 30"/>
          <p:cNvSpPr/>
          <p:nvPr/>
        </p:nvSpPr>
        <p:spPr>
          <a:xfrm>
            <a:off x="5524312"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40329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1068224" y="1821107"/>
            <a:ext cx="9191625" cy="3063875"/>
          </a:xfrm>
        </p:spPr>
        <p:txBody>
          <a:bodyPr>
            <a:normAutofit/>
          </a:bodyPr>
          <a:lstStyle/>
          <a:p>
            <a:r>
              <a:rPr lang="fr-FR" sz="2222" dirty="0"/>
              <a:t>Les éléments capturés sont des membres</a:t>
            </a:r>
          </a:p>
          <a:p>
            <a:r>
              <a:rPr lang="fr-FR" sz="2222" dirty="0"/>
              <a:t>Les arguments sont les arguments d’une méthode (opérateur () )</a:t>
            </a:r>
          </a:p>
        </p:txBody>
      </p:sp>
    </p:spTree>
    <p:extLst>
      <p:ext uri="{BB962C8B-B14F-4D97-AF65-F5344CB8AC3E}">
        <p14:creationId xmlns:p14="http://schemas.microsoft.com/office/powerpoint/2010/main" val="2487872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241421" y="1973019"/>
            <a:ext cx="5080000" cy="3139321"/>
          </a:xfrm>
          <a:prstGeom prst="rect">
            <a:avLst/>
          </a:prstGeom>
        </p:spPr>
        <p:txBody>
          <a:bodyPr>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class</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public</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b="1" dirty="0">
                <a:solidFill>
                  <a:srgbClr val="FF8000"/>
                </a:solidFill>
                <a:latin typeface="Cascadia Code" panose="020B0609020000020004" pitchFamily="49" charset="0"/>
              </a:rPr>
              <a:t>operator</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v</a:t>
            </a:r>
            <a:r>
              <a:rPr lang="en-US" b="1" dirty="0" smtClean="0">
                <a:solidFill>
                  <a:srgbClr val="808080"/>
                </a:solidFill>
                <a:latin typeface="Cascadia Code" panose="020B0609020000020004" pitchFamily="49" charset="0"/>
              </a:rPr>
              <a:t>){</a:t>
            </a:r>
            <a:endParaRPr lang="en-US" b="1" dirty="0">
              <a:solidFill>
                <a:srgbClr val="808080"/>
              </a:solidFill>
              <a:latin typeface="Cascadia Code" panose="020B0609020000020004" pitchFamily="49" charset="0"/>
            </a:endParaRPr>
          </a:p>
          <a:p>
            <a:r>
              <a:rPr lang="en-US" b="1" dirty="0">
                <a:solidFill>
                  <a:srgbClr val="808080"/>
                </a:solidFill>
                <a:latin typeface="Cascadia Code" panose="020B0609020000020004" pitchFamily="49" charset="0"/>
              </a:rPr>
              <a:t>		</a:t>
            </a:r>
            <a:r>
              <a:rPr lang="en-US" b="1" dirty="0" smtClean="0">
                <a:solidFill>
                  <a:srgbClr val="FF8000"/>
                </a:solidFill>
                <a:latin typeface="Cascadia Code" panose="020B0609020000020004" pitchFamily="49" charset="0"/>
              </a:rPr>
              <a:t>return</a:t>
            </a:r>
            <a:r>
              <a:rPr lang="en-US" dirty="0" smtClean="0">
                <a:solidFill>
                  <a:srgbClr val="000000"/>
                </a:solidFill>
                <a:latin typeface="Cascadia Code" panose="020B0609020000020004" pitchFamily="49" charset="0"/>
              </a:rPr>
              <a:t> </a:t>
            </a:r>
            <a:r>
              <a:rPr lang="en-US" dirty="0">
                <a:solidFill>
                  <a:srgbClr val="000000"/>
                </a:solidFill>
                <a:latin typeface="Cascadia Code" panose="020B0609020000020004" pitchFamily="49" charset="0"/>
              </a:rPr>
              <a:t>v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_</a:t>
            </a:r>
            <a:r>
              <a:rPr lang="en-US" dirty="0" err="1" smtClean="0">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private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0" name="Espace réservé du texte 29"/>
          <p:cNvSpPr>
            <a:spLocks noGrp="1"/>
          </p:cNvSpPr>
          <p:nvPr>
            <p:ph type="body" idx="4294967295"/>
          </p:nvPr>
        </p:nvSpPr>
        <p:spPr>
          <a:xfrm>
            <a:off x="0" y="1306513"/>
            <a:ext cx="4238625" cy="496887"/>
          </a:xfrm>
        </p:spPr>
        <p:txBody>
          <a:bodyPr/>
          <a:lstStyle/>
          <a:p>
            <a:pPr marL="0" indent="0" algn="ctr">
              <a:buNone/>
            </a:pPr>
            <a:r>
              <a:rPr lang="fr-FR" sz="2667" dirty="0"/>
              <a:t>LAMBDA</a:t>
            </a:r>
          </a:p>
        </p:txBody>
      </p:sp>
      <p:sp>
        <p:nvSpPr>
          <p:cNvPr id="32" name="Espace réservé du texte 31"/>
          <p:cNvSpPr>
            <a:spLocks noGrp="1"/>
          </p:cNvSpPr>
          <p:nvPr>
            <p:ph type="body" sz="quarter" idx="4294967295"/>
          </p:nvPr>
        </p:nvSpPr>
        <p:spPr>
          <a:xfrm>
            <a:off x="4966059" y="1298575"/>
            <a:ext cx="4238625" cy="512762"/>
          </a:xfrm>
        </p:spPr>
        <p:txBody>
          <a:bodyPr/>
          <a:lstStyle/>
          <a:p>
            <a:pPr marL="0" indent="0" algn="ctr">
              <a:buNone/>
            </a:pPr>
            <a:r>
              <a:rPr lang="fr-FR" sz="2667" dirty="0"/>
              <a:t>CLASSE</a:t>
            </a:r>
          </a:p>
        </p:txBody>
      </p:sp>
      <p:sp>
        <p:nvSpPr>
          <p:cNvPr id="28" name="Rectangle 27"/>
          <p:cNvSpPr/>
          <p:nvPr/>
        </p:nvSpPr>
        <p:spPr>
          <a:xfrm>
            <a:off x="688413" y="2288740"/>
            <a:ext cx="4277646" cy="1754326"/>
          </a:xfrm>
          <a:prstGeom prst="rect">
            <a:avLst/>
          </a:prstGeom>
        </p:spPr>
        <p:txBody>
          <a:bodyPr wrap="square">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v</a:t>
            </a:r>
            <a:r>
              <a:rPr lang="en-US" b="1" dirty="0" smtClean="0">
                <a:solidFill>
                  <a:srgbClr val="808080"/>
                </a:solidFill>
                <a:latin typeface="Cascadia Code" panose="020B0609020000020004" pitchFamily="49" charset="0"/>
              </a:rPr>
              <a:t>)</a:t>
            </a:r>
            <a:r>
              <a:rPr lang="en-US" dirty="0" smtClean="0">
                <a:solidFill>
                  <a:srgbClr val="000000"/>
                </a:solidFill>
                <a:latin typeface="Cascadia Code" panose="020B0609020000020004" pitchFamily="49" charset="0"/>
              </a:rPr>
              <a:t> </a:t>
            </a:r>
            <a:endParaRPr lang="en-US" dirty="0">
              <a:solidFill>
                <a:srgbClr val="000000"/>
              </a:solidFill>
              <a:latin typeface="Cascadia Code" panose="020B0609020000020004" pitchFamily="49" charset="0"/>
            </a:endParaRPr>
          </a:p>
          <a:p>
            <a:r>
              <a:rPr lang="en-US" b="1" dirty="0">
                <a:solidFill>
                  <a:srgbClr val="808080"/>
                </a:solidFill>
                <a:latin typeface="Cascadia Code" panose="020B0609020000020004" pitchFamily="49" charset="0"/>
              </a:rPr>
              <a:t>{</a:t>
            </a:r>
          </a:p>
          <a:p>
            <a:r>
              <a:rPr lang="en-US" b="1" dirty="0">
                <a:solidFill>
                  <a:srgbClr val="FF8000"/>
                </a:solidFill>
                <a:latin typeface="Cascadia Code" panose="020B0609020000020004" pitchFamily="49" charset="0"/>
              </a:rPr>
              <a:t>	return</a:t>
            </a:r>
            <a:r>
              <a:rPr lang="en-US" dirty="0">
                <a:solidFill>
                  <a:srgbClr val="000000"/>
                </a:solidFill>
                <a:latin typeface="Cascadia Code" panose="020B0609020000020004" pitchFamily="49" charset="0"/>
              </a:rPr>
              <a:t> v</a:t>
            </a:r>
            <a:r>
              <a:rPr lang="en-US" dirty="0" smtClean="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3" name="ZoneTexte 2"/>
          <p:cNvSpPr txBox="1"/>
          <p:nvPr/>
        </p:nvSpPr>
        <p:spPr>
          <a:xfrm>
            <a:off x="876296" y="4404454"/>
            <a:ext cx="3807627" cy="707886"/>
          </a:xfrm>
          <a:prstGeom prst="rect">
            <a:avLst/>
          </a:prstGeom>
          <a:noFill/>
        </p:spPr>
        <p:txBody>
          <a:bodyPr wrap="square" rtlCol="0">
            <a:spAutoFit/>
          </a:bodyPr>
          <a:lstStyle/>
          <a:p>
            <a:r>
              <a:rPr lang="fr-FR" sz="2000" dirty="0"/>
              <a:t>Si je capture par référence, qu’est-ce qui change ?</a:t>
            </a:r>
          </a:p>
        </p:txBody>
      </p:sp>
    </p:spTree>
    <p:extLst>
      <p:ext uri="{BB962C8B-B14F-4D97-AF65-F5344CB8AC3E}">
        <p14:creationId xmlns:p14="http://schemas.microsoft.com/office/powerpoint/2010/main" val="4669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484048" y="1457337"/>
            <a:ext cx="9191625" cy="923925"/>
          </a:xfrm>
        </p:spPr>
        <p:txBody>
          <a:bodyPr>
            <a:normAutofit/>
          </a:bodyPr>
          <a:lstStyle/>
          <a:p>
            <a:pPr marL="0" indent="0">
              <a:buNone/>
            </a:pPr>
            <a:r>
              <a:rPr lang="fr-FR" sz="2222" dirty="0"/>
              <a:t>La différence c’est qu’un membre ne peut pas être modifié par défaut !</a:t>
            </a:r>
          </a:p>
        </p:txBody>
      </p:sp>
      <p:pic>
        <p:nvPicPr>
          <p:cNvPr id="3" name="Image 2"/>
          <p:cNvPicPr>
            <a:picLocks noChangeAspect="1"/>
          </p:cNvPicPr>
          <p:nvPr/>
        </p:nvPicPr>
        <p:blipFill>
          <a:blip r:embed="rId3"/>
          <a:stretch>
            <a:fillRect/>
          </a:stretch>
        </p:blipFill>
        <p:spPr>
          <a:xfrm>
            <a:off x="924758" y="2039458"/>
            <a:ext cx="8357355" cy="647759"/>
          </a:xfrm>
          <a:prstGeom prst="rect">
            <a:avLst/>
          </a:prstGeom>
        </p:spPr>
      </p:pic>
      <p:sp>
        <p:nvSpPr>
          <p:cNvPr id="6" name="Espace réservé du contenu 35"/>
          <p:cNvSpPr txBox="1">
            <a:spLocks/>
          </p:cNvSpPr>
          <p:nvPr/>
        </p:nvSpPr>
        <p:spPr>
          <a:xfrm>
            <a:off x="484327" y="2817954"/>
            <a:ext cx="9191346" cy="56681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2222" dirty="0">
                <a:sym typeface="Wingdings" panose="05000000000000000000" pitchFamily="2" charset="2"/>
              </a:rPr>
              <a:t> Ajout nécessaire du mot-clé </a:t>
            </a:r>
            <a:r>
              <a:rPr lang="fr-FR" sz="2222" dirty="0">
                <a:solidFill>
                  <a:srgbClr val="FF0000"/>
                </a:solidFill>
                <a:sym typeface="Wingdings" panose="05000000000000000000" pitchFamily="2" charset="2"/>
              </a:rPr>
              <a:t>mutable</a:t>
            </a:r>
            <a:endParaRPr lang="fr-FR" sz="2222" dirty="0">
              <a:solidFill>
                <a:srgbClr val="FF0000"/>
              </a:solidFill>
            </a:endParaRPr>
          </a:p>
        </p:txBody>
      </p:sp>
      <p:sp>
        <p:nvSpPr>
          <p:cNvPr id="7" name="Rectangle 6"/>
          <p:cNvSpPr/>
          <p:nvPr/>
        </p:nvSpPr>
        <p:spPr>
          <a:xfrm>
            <a:off x="3006995" y="3405051"/>
            <a:ext cx="5119950" cy="1938416"/>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 </a:t>
            </a:r>
            <a:r>
              <a:rPr lang="fr-FR" sz="1333" b="1" dirty="0">
                <a:solidFill>
                  <a:srgbClr val="FF0000"/>
                </a:solidFill>
                <a:latin typeface="Cascadia Code" panose="020B0609020000020004" pitchFamily="49" charset="0"/>
              </a:rPr>
              <a:t>mutable</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
            </a:r>
            <a:br>
              <a:rPr lang="fr-FR" sz="1333" b="1" dirty="0">
                <a:solidFill>
                  <a:srgbClr val="808080"/>
                </a:solidFill>
                <a:latin typeface="Cascadia Code" panose="020B0609020000020004" pitchFamily="49" charset="0"/>
              </a:rPr>
            </a:br>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3223523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a:xfrm>
            <a:off x="910168" y="1817082"/>
            <a:ext cx="8765506" cy="3065252"/>
          </a:xfrm>
        </p:spPr>
        <p:txBody>
          <a:bodyPr>
            <a:normAutofit/>
          </a:bodyPr>
          <a:lstStyle/>
          <a:p>
            <a:r>
              <a:rPr lang="fr-FR" sz="2667" dirty="0"/>
              <a:t>Qui suis-je ?</a:t>
            </a:r>
          </a:p>
          <a:p>
            <a:r>
              <a:rPr lang="fr-FR" sz="2667" dirty="0"/>
              <a:t>Pourquoi je suis là ?</a:t>
            </a:r>
          </a:p>
          <a:p>
            <a:r>
              <a:rPr lang="fr-FR" sz="2667" dirty="0"/>
              <a:t>Qui êtes-vous ?</a:t>
            </a:r>
          </a:p>
          <a:p>
            <a:r>
              <a:rPr lang="fr-FR" sz="2667" dirty="0">
                <a:hlinkClick r:id="rId3"/>
              </a:rPr>
              <a:t>Pourquoi vous êtes là ? </a:t>
            </a:r>
            <a:endParaRPr lang="fr-FR" sz="2667" dirty="0"/>
          </a:p>
        </p:txBody>
      </p:sp>
    </p:spTree>
    <p:extLst>
      <p:ext uri="{BB962C8B-B14F-4D97-AF65-F5344CB8AC3E}">
        <p14:creationId xmlns:p14="http://schemas.microsoft.com/office/powerpoint/2010/main" val="964908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de vraies </a:t>
            </a:r>
            <a:r>
              <a:rPr lang="fr-FR" sz="1800" dirty="0" err="1" smtClean="0"/>
              <a:t>lambdas</a:t>
            </a:r>
            <a:endParaRPr lang="fr-FR" sz="1800" dirty="0" smtClean="0"/>
          </a:p>
          <a:p>
            <a:endParaRPr lang="fr-FR" sz="1800" dirty="0"/>
          </a:p>
          <a:p>
            <a:r>
              <a:rPr lang="fr-FR" sz="1800" dirty="0" smtClean="0"/>
              <a:t>Utiliser l’algorithme « </a:t>
            </a:r>
            <a:r>
              <a:rPr lang="fr-FR" sz="1800" dirty="0" err="1" smtClean="0"/>
              <a:t>reduce</a:t>
            </a:r>
            <a:r>
              <a:rPr lang="fr-FR" sz="1800" dirty="0" smtClean="0"/>
              <a:t> »</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a:t>Avec la même solution</a:t>
            </a:r>
          </a:p>
          <a:p>
            <a:r>
              <a:rPr lang="fr-FR" sz="1800" dirty="0"/>
              <a:t>Faire les exercices 3 et 4</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3567694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5404010" cy="272371"/>
          </a:xfrm>
        </p:spPr>
        <p:txBody>
          <a:bodyPr/>
          <a:lstStyle/>
          <a:p>
            <a:r>
              <a:rPr lang="fr-FR" dirty="0" smtClean="0"/>
              <a:t>Les </a:t>
            </a:r>
            <a:r>
              <a:rPr lang="fr-FR" dirty="0" err="1" smtClean="0"/>
              <a:t>lambdas</a:t>
            </a:r>
            <a:r>
              <a:rPr lang="fr-FR" dirty="0" smtClean="0"/>
              <a:t>  polymorphiques (cpp17) </a:t>
            </a:r>
            <a:endParaRPr lang="fr-FR" dirty="0"/>
          </a:p>
        </p:txBody>
      </p:sp>
      <p:sp>
        <p:nvSpPr>
          <p:cNvPr id="7" name="Espace réservé du texte 6"/>
          <p:cNvSpPr>
            <a:spLocks noGrp="1"/>
          </p:cNvSpPr>
          <p:nvPr>
            <p:ph type="body" sz="quarter" idx="10"/>
          </p:nvPr>
        </p:nvSpPr>
        <p:spPr/>
        <p:txBody>
          <a:bodyPr/>
          <a:lstStyle/>
          <a:p>
            <a:r>
              <a:rPr lang="fr-FR" sz="1800" dirty="0"/>
              <a:t>(À sortir pendant vos dîners mondains)</a:t>
            </a:r>
          </a:p>
          <a:p>
            <a:endParaRPr lang="fr-FR" dirty="0"/>
          </a:p>
        </p:txBody>
      </p:sp>
      <p:sp>
        <p:nvSpPr>
          <p:cNvPr id="3" name="Espace réservé du contenu 2"/>
          <p:cNvSpPr>
            <a:spLocks noGrp="1"/>
          </p:cNvSpPr>
          <p:nvPr>
            <p:ph idx="4294967295"/>
          </p:nvPr>
        </p:nvSpPr>
        <p:spPr>
          <a:xfrm>
            <a:off x="969963" y="1943100"/>
            <a:ext cx="9190037" cy="654050"/>
          </a:xfrm>
        </p:spPr>
        <p:txBody>
          <a:bodyPr>
            <a:noAutofit/>
          </a:bodyPr>
          <a:lstStyle/>
          <a:p>
            <a:r>
              <a:rPr lang="fr-FR" sz="2000" dirty="0"/>
              <a:t>Ce ne sont que des fonctions lambda ayant des arguments de type déduit</a:t>
            </a:r>
          </a:p>
          <a:p>
            <a:r>
              <a:rPr lang="fr-FR" sz="2000" dirty="0"/>
              <a:t>Équivalent à (et interprétée comme) une </a:t>
            </a:r>
            <a:r>
              <a:rPr lang="fr-FR" sz="2000" b="1" dirty="0"/>
              <a:t>classe </a:t>
            </a:r>
            <a:r>
              <a:rPr lang="fr-FR" sz="2000" b="1" dirty="0" err="1"/>
              <a:t>template</a:t>
            </a:r>
            <a:endParaRPr lang="fr-FR" sz="2000" b="1" dirty="0"/>
          </a:p>
        </p:txBody>
      </p:sp>
      <p:sp>
        <p:nvSpPr>
          <p:cNvPr id="6" name="Rectangle 5"/>
          <p:cNvSpPr/>
          <p:nvPr/>
        </p:nvSpPr>
        <p:spPr>
          <a:xfrm>
            <a:off x="2188674" y="3201084"/>
            <a:ext cx="5417084" cy="1323439"/>
          </a:xfrm>
          <a:prstGeom prst="rect">
            <a:avLst/>
          </a:prstGeom>
        </p:spPr>
        <p:txBody>
          <a:bodyPr wrap="square">
            <a:spAutoFit/>
          </a:bodyPr>
          <a:lstStyle/>
          <a:p>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t>
            </a:r>
            <a:r>
              <a:rPr lang="fr-FR" sz="2000" dirty="0" err="1">
                <a:solidFill>
                  <a:srgbClr val="000000"/>
                </a:solidFill>
                <a:latin typeface="Cascadia Code" panose="020B0609020000020004" pitchFamily="49" charset="0"/>
              </a:rPr>
              <a:t>addTwoVal</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000000"/>
                </a:solidFill>
                <a:latin typeface="Cascadia Code" panose="020B0609020000020004" pitchFamily="49" charset="0"/>
              </a:rPr>
              <a:t>	</a:t>
            </a:r>
            <a:r>
              <a:rPr lang="fr-FR" sz="2000" b="1" dirty="0">
                <a:solidFill>
                  <a:srgbClr val="FF8000"/>
                </a:solidFill>
                <a:latin typeface="Cascadia Code" panose="020B0609020000020004" pitchFamily="49" charset="0"/>
              </a:rPr>
              <a:t>return</a:t>
            </a:r>
            <a:r>
              <a:rPr lang="fr-FR" sz="2000" dirty="0">
                <a:solidFill>
                  <a:srgbClr val="000000"/>
                </a:solidFill>
                <a:latin typeface="Cascadia Code" panose="020B0609020000020004" pitchFamily="49" charset="0"/>
              </a:rPr>
              <a:t> a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808080"/>
                </a:solidFill>
                <a:latin typeface="Cascadia Code" panose="020B0609020000020004" pitchFamily="49" charset="0"/>
              </a:rPr>
              <a:t>};</a:t>
            </a:r>
            <a:endParaRPr lang="fr-FR" sz="2000" dirty="0"/>
          </a:p>
        </p:txBody>
      </p:sp>
    </p:spTree>
    <p:extLst>
      <p:ext uri="{BB962C8B-B14F-4D97-AF65-F5344CB8AC3E}">
        <p14:creationId xmlns:p14="http://schemas.microsoft.com/office/powerpoint/2010/main" val="3455816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une </a:t>
            </a:r>
            <a:r>
              <a:rPr lang="fr-FR" sz="1800" dirty="0" err="1"/>
              <a:t>lambdas</a:t>
            </a:r>
            <a:r>
              <a:rPr lang="fr-FR" sz="1800" dirty="0"/>
              <a:t> polymorphique</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Avec la même solution</a:t>
            </a:r>
          </a:p>
          <a:p>
            <a:r>
              <a:rPr lang="fr-FR" sz="1800" dirty="0"/>
              <a:t>Faire l’exercice 5</a:t>
            </a:r>
          </a:p>
          <a:p>
            <a:r>
              <a:rPr lang="fr-FR" sz="1800" dirty="0"/>
              <a:t>Comprendre le code d’exemple suivant</a:t>
            </a:r>
            <a:br>
              <a:rPr lang="fr-FR" sz="1800" dirty="0"/>
            </a:br>
            <a:r>
              <a:rPr lang="fr-FR" sz="1800" dirty="0"/>
              <a:t>https://en.cppreference.com/w/cpp/algorithm/reduce</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1400228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lambda Tricks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sz="half" idx="4294967295"/>
          </p:nvPr>
        </p:nvSpPr>
        <p:spPr>
          <a:xfrm>
            <a:off x="1200076" y="2220180"/>
            <a:ext cx="7866062" cy="982662"/>
          </a:xfrm>
        </p:spPr>
        <p:txBody>
          <a:bodyPr>
            <a:normAutofit/>
          </a:bodyPr>
          <a:lstStyle/>
          <a:p>
            <a:pPr marL="0" indent="0" algn="ctr">
              <a:buNone/>
            </a:pPr>
            <a:r>
              <a:rPr lang="fr-FR" sz="1778" dirty="0"/>
              <a:t>De base, une lambda ne supporte pas la capture par référence constante.</a:t>
            </a:r>
          </a:p>
          <a:p>
            <a:pPr marL="0" indent="0" algn="ctr">
              <a:buNone/>
            </a:pPr>
            <a:r>
              <a:rPr lang="fr-FR" sz="1778" dirty="0">
                <a:sym typeface="Wingdings" panose="05000000000000000000" pitchFamily="2" charset="2"/>
              </a:rPr>
              <a:t></a:t>
            </a:r>
            <a:r>
              <a:rPr lang="fr-FR" sz="1778" dirty="0"/>
              <a:t>Il existe une solution pour forcer cet usage en cpp17 </a:t>
            </a:r>
          </a:p>
          <a:p>
            <a:pPr algn="ctr"/>
            <a:endParaRPr lang="fr-FR" sz="1778" dirty="0"/>
          </a:p>
        </p:txBody>
      </p:sp>
      <p:sp>
        <p:nvSpPr>
          <p:cNvPr id="4" name="Espace réservé du numéro de diapositive 3"/>
          <p:cNvSpPr>
            <a:spLocks noGrp="1"/>
          </p:cNvSpPr>
          <p:nvPr>
            <p:ph type="sldNum" sz="quarter" idx="4294967295"/>
          </p:nvPr>
        </p:nvSpPr>
        <p:spPr>
          <a:xfrm>
            <a:off x="9282113" y="6056313"/>
            <a:ext cx="877887" cy="342900"/>
          </a:xfrm>
        </p:spPr>
        <p:txBody>
          <a:bodyPr/>
          <a:lstStyle/>
          <a:p>
            <a:fld id="{D57F1E4F-1CFF-5643-939E-217C01CDF565}" type="slidenum">
              <a:rPr lang="fr-FR" smtClean="0"/>
              <a:pPr/>
              <a:t>23</a:t>
            </a:fld>
            <a:endParaRPr lang="fr-FR" dirty="0"/>
          </a:p>
        </p:txBody>
      </p:sp>
      <p:sp>
        <p:nvSpPr>
          <p:cNvPr id="7" name="Espace réservé du contenu 2"/>
          <p:cNvSpPr>
            <a:spLocks noGrp="1"/>
          </p:cNvSpPr>
          <p:nvPr>
            <p:ph sz="half" idx="4294967295"/>
          </p:nvPr>
        </p:nvSpPr>
        <p:spPr>
          <a:xfrm>
            <a:off x="654845" y="1189038"/>
            <a:ext cx="3733800" cy="849312"/>
          </a:xfrm>
        </p:spPr>
        <p:txBody>
          <a:bodyPr>
            <a:normAutofit/>
          </a:bodyPr>
          <a:lstStyle/>
          <a:p>
            <a:pPr marL="0" indent="0" algn="ctr">
              <a:buNone/>
            </a:pPr>
            <a:r>
              <a:rPr lang="fr-FR" sz="1778" dirty="0"/>
              <a:t>Capture des membres d’une classe par référence </a:t>
            </a:r>
          </a:p>
        </p:txBody>
      </p:sp>
      <p:sp>
        <p:nvSpPr>
          <p:cNvPr id="10" name="Espace réservé du contenu 2"/>
          <p:cNvSpPr>
            <a:spLocks noGrp="1"/>
          </p:cNvSpPr>
          <p:nvPr>
            <p:ph sz="half" idx="4294967295"/>
          </p:nvPr>
        </p:nvSpPr>
        <p:spPr>
          <a:xfrm>
            <a:off x="5548313" y="1189038"/>
            <a:ext cx="3733800" cy="849312"/>
          </a:xfrm>
        </p:spPr>
        <p:txBody>
          <a:bodyPr>
            <a:normAutofit/>
          </a:bodyPr>
          <a:lstStyle/>
          <a:p>
            <a:pPr marL="0" indent="0" algn="ctr">
              <a:buNone/>
            </a:pPr>
            <a:r>
              <a:rPr lang="fr-FR" sz="1778" dirty="0"/>
              <a:t>Capture des membres d’une classe par valeur (cpp17) </a:t>
            </a:r>
          </a:p>
        </p:txBody>
      </p:sp>
      <p:sp>
        <p:nvSpPr>
          <p:cNvPr id="13" name="Espace réservé du contenu 2"/>
          <p:cNvSpPr>
            <a:spLocks noGrp="1"/>
          </p:cNvSpPr>
          <p:nvPr>
            <p:ph type="body" idx="4294967295"/>
          </p:nvPr>
        </p:nvSpPr>
        <p:spPr>
          <a:xfrm>
            <a:off x="1971468" y="3969680"/>
            <a:ext cx="7866062" cy="982662"/>
          </a:xfrm>
        </p:spPr>
        <p:txBody>
          <a:bodyPr>
            <a:normAutofit lnSpcReduction="10000"/>
          </a:bodyPr>
          <a:lstStyle/>
          <a:p>
            <a:pPr marL="0" indent="0">
              <a:buNone/>
            </a:pPr>
            <a:r>
              <a:rPr lang="fr-FR" sz="1778" dirty="0"/>
              <a:t>Depuis le cpp17, les </a:t>
            </a:r>
            <a:r>
              <a:rPr lang="fr-FR" sz="1778" dirty="0" err="1"/>
              <a:t>lambdas</a:t>
            </a:r>
            <a:r>
              <a:rPr lang="fr-FR" sz="1778" dirty="0"/>
              <a:t> supportent les expressions </a:t>
            </a:r>
            <a:r>
              <a:rPr lang="fr-FR" sz="1778" dirty="0" err="1">
                <a:solidFill>
                  <a:srgbClr val="FF0000"/>
                </a:solidFill>
              </a:rPr>
              <a:t>constexpr</a:t>
            </a:r>
            <a:r>
              <a:rPr lang="fr-FR" sz="1778" dirty="0">
                <a:solidFill>
                  <a:srgbClr val="FF0000"/>
                </a:solidFill>
              </a:rPr>
              <a:t> </a:t>
            </a:r>
          </a:p>
          <a:p>
            <a:r>
              <a:rPr lang="fr-FR" sz="1778" dirty="0">
                <a:solidFill>
                  <a:schemeClr val="tx1"/>
                </a:solidFill>
              </a:rPr>
              <a:t>Pour la </a:t>
            </a:r>
            <a:r>
              <a:rPr lang="fr-FR" sz="1778" dirty="0" err="1">
                <a:solidFill>
                  <a:schemeClr val="tx1"/>
                </a:solidFill>
              </a:rPr>
              <a:t>métaprogrammation</a:t>
            </a:r>
            <a:endParaRPr lang="fr-FR" sz="1778" dirty="0">
              <a:solidFill>
                <a:schemeClr val="tx1"/>
              </a:solidFill>
            </a:endParaRPr>
          </a:p>
          <a:p>
            <a:r>
              <a:rPr lang="fr-FR" sz="1778" dirty="0">
                <a:solidFill>
                  <a:schemeClr val="tx1"/>
                </a:solidFill>
              </a:rPr>
              <a:t>Pour vos calcul à la compilation</a:t>
            </a:r>
          </a:p>
          <a:p>
            <a:endParaRPr lang="fr-FR" sz="1778" dirty="0"/>
          </a:p>
        </p:txBody>
      </p:sp>
      <p:sp>
        <p:nvSpPr>
          <p:cNvPr id="17" name="Rectangle 16"/>
          <p:cNvSpPr/>
          <p:nvPr/>
        </p:nvSpPr>
        <p:spPr>
          <a:xfrm>
            <a:off x="1398353" y="2922882"/>
            <a:ext cx="9012292" cy="1289456"/>
          </a:xfrm>
          <a:prstGeom prst="rect">
            <a:avLst/>
          </a:prstGeom>
        </p:spPr>
        <p:txBody>
          <a:bodyPr wrap="square">
            <a:spAutoFit/>
          </a:bodyPr>
          <a:lstStyle/>
          <a:p>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as_const</a:t>
            </a:r>
            <a:r>
              <a:rPr lang="en-US" sz="1556" b="1" dirty="0">
                <a:solidFill>
                  <a:srgbClr val="808080"/>
                </a:solidFill>
                <a:latin typeface="Cascadia Code" panose="020B0609020000020004" pitchFamily="49" charset="0"/>
              </a:rPr>
              <a:t>(</a:t>
            </a:r>
            <a:r>
              <a:rPr lang="en-US" sz="1556" dirty="0" err="1">
                <a:solidFill>
                  <a:srgbClr val="000000"/>
                </a:solidFill>
                <a:latin typeface="Cascadia Code" panose="020B0609020000020004" pitchFamily="49" charset="0"/>
              </a:rPr>
              <a:t>myString</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const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dirty="0">
                <a:solidFill>
                  <a:srgbClr val="000000"/>
                </a:solidFill>
                <a:latin typeface="Cascadia Code" panose="020B0609020000020004" pitchFamily="49" charset="0"/>
              </a:rPr>
              <a:t>::string</a:t>
            </a:r>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a:solidFill>
                  <a:srgbClr val="C0C0C0"/>
                </a:solidFill>
                <a:latin typeface="Cascadia Code" panose="020B0609020000020004" pitchFamily="49" charset="0"/>
              </a:rPr>
              <a:t>// fail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endParaRPr lang="en-US" sz="1556" dirty="0"/>
          </a:p>
          <a:p>
            <a:endParaRPr lang="fr-FR" sz="1556" dirty="0">
              <a:latin typeface=""/>
            </a:endParaRPr>
          </a:p>
        </p:txBody>
      </p:sp>
      <p:sp>
        <p:nvSpPr>
          <p:cNvPr id="8" name="Rectangle 7"/>
          <p:cNvSpPr/>
          <p:nvPr/>
        </p:nvSpPr>
        <p:spPr>
          <a:xfrm>
            <a:off x="2030264" y="1754318"/>
            <a:ext cx="98296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9" name="Rectangle 8"/>
          <p:cNvSpPr/>
          <p:nvPr/>
        </p:nvSpPr>
        <p:spPr>
          <a:xfrm>
            <a:off x="6857207" y="1754318"/>
            <a:ext cx="111601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12" name="Rectangle 11"/>
          <p:cNvSpPr/>
          <p:nvPr/>
        </p:nvSpPr>
        <p:spPr>
          <a:xfrm>
            <a:off x="2593107" y="4929344"/>
            <a:ext cx="5080000" cy="571182"/>
          </a:xfrm>
          <a:prstGeom prst="rect">
            <a:avLst/>
          </a:prstGeom>
        </p:spPr>
        <p:txBody>
          <a:bodyPr>
            <a:spAutoFit/>
          </a:bodyPr>
          <a:lstStyle/>
          <a:p>
            <a:r>
              <a:rPr lang="pt-BR" sz="1556" dirty="0">
                <a:solidFill>
                  <a:srgbClr val="0080C0"/>
                </a:solidFill>
                <a:latin typeface="Cascadia Code" panose="020B0609020000020004" pitchFamily="49" charset="0"/>
              </a:rPr>
              <a:t>auto</a:t>
            </a:r>
            <a:r>
              <a:rPr lang="pt-BR" sz="1556" dirty="0">
                <a:solidFill>
                  <a:srgbClr val="000000"/>
                </a:solidFill>
                <a:latin typeface="Cascadia Code" panose="020B0609020000020004" pitchFamily="49" charset="0"/>
              </a:rPr>
              <a:t> func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FF8000"/>
                </a:solidFill>
                <a:latin typeface="Cascadia Code" panose="020B0609020000020004" pitchFamily="49" charset="0"/>
              </a:rPr>
              <a:t>return</a:t>
            </a:r>
            <a:r>
              <a:rPr lang="pt-BR" sz="1556" dirty="0">
                <a:solidFill>
                  <a:srgbClr val="000000"/>
                </a:solidFill>
                <a:latin typeface="Cascadia Code" panose="020B0609020000020004" pitchFamily="49" charset="0"/>
              </a:rPr>
              <a:t> </a:t>
            </a:r>
            <a:r>
              <a:rPr lang="pt-BR" sz="1556" dirty="0">
                <a:solidFill>
                  <a:srgbClr val="EC7600"/>
                </a:solidFill>
                <a:latin typeface="Cascadia Code" panose="020B0609020000020004" pitchFamily="49" charset="0"/>
              </a:rPr>
              <a:t>32</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constexpr</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response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func</a:t>
            </a:r>
            <a:r>
              <a:rPr lang="pt-BR" sz="1556" b="1" dirty="0">
                <a:solidFill>
                  <a:srgbClr val="808080"/>
                </a:solidFill>
                <a:latin typeface="Cascadia Code" panose="020B0609020000020004" pitchFamily="49" charset="0"/>
              </a:rPr>
              <a:t>(</a:t>
            </a:r>
            <a:r>
              <a:rPr lang="pt-BR" sz="1556" dirty="0">
                <a:solidFill>
                  <a:srgbClr val="EC7600"/>
                </a:solidFill>
                <a:latin typeface="Cascadia Code" panose="020B0609020000020004" pitchFamily="49" charset="0"/>
              </a:rPr>
              <a:t>10</a:t>
            </a:r>
            <a:r>
              <a:rPr lang="pt-BR" sz="1556" b="1" dirty="0">
                <a:solidFill>
                  <a:srgbClr val="808080"/>
                </a:solidFill>
                <a:latin typeface="Cascadia Code" panose="020B0609020000020004" pitchFamily="49" charset="0"/>
              </a:rPr>
              <a:t>);</a:t>
            </a:r>
            <a:endParaRPr lang="pt-BR" sz="1556" dirty="0"/>
          </a:p>
        </p:txBody>
      </p:sp>
    </p:spTree>
    <p:extLst>
      <p:ext uri="{BB962C8B-B14F-4D97-AF65-F5344CB8AC3E}">
        <p14:creationId xmlns:p14="http://schemas.microsoft.com/office/powerpoint/2010/main" val="982245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lambda Tricks</a:t>
            </a:r>
            <a:endParaRPr lang="fr-FR" dirty="0"/>
          </a:p>
        </p:txBody>
      </p:sp>
      <p:sp>
        <p:nvSpPr>
          <p:cNvPr id="5" name="Espace réservé du texte 4"/>
          <p:cNvSpPr>
            <a:spLocks noGrp="1"/>
          </p:cNvSpPr>
          <p:nvPr>
            <p:ph type="body" sz="quarter" idx="10"/>
          </p:nvPr>
        </p:nvSpPr>
        <p:spPr/>
        <p:txBody>
          <a:bodyPr/>
          <a:lstStyle/>
          <a:p>
            <a:r>
              <a:rPr lang="fr-FR" dirty="0" smtClean="0"/>
              <a:t>Lambda dans les </a:t>
            </a:r>
            <a:r>
              <a:rPr lang="fr-FR" dirty="0" err="1" smtClean="0"/>
              <a:t>connect</a:t>
            </a:r>
            <a:r>
              <a:rPr lang="fr-FR" dirty="0" smtClean="0"/>
              <a:t> </a:t>
            </a:r>
            <a:r>
              <a:rPr lang="fr-FR" dirty="0" err="1" smtClean="0"/>
              <a:t>Qt</a:t>
            </a:r>
            <a:endParaRPr lang="fr-FR" dirty="0"/>
          </a:p>
        </p:txBody>
      </p:sp>
      <p:sp>
        <p:nvSpPr>
          <p:cNvPr id="4" name="Espace réservé du numéro de diapositive 3"/>
          <p:cNvSpPr>
            <a:spLocks noGrp="1"/>
          </p:cNvSpPr>
          <p:nvPr>
            <p:ph type="sldNum" sz="quarter" idx="4294967295"/>
          </p:nvPr>
        </p:nvSpPr>
        <p:spPr>
          <a:xfrm>
            <a:off x="9282113" y="6056313"/>
            <a:ext cx="877887" cy="342900"/>
          </a:xfrm>
        </p:spPr>
        <p:txBody>
          <a:bodyPr/>
          <a:lstStyle/>
          <a:p>
            <a:fld id="{D57F1E4F-1CFF-5643-939E-217C01CDF565}" type="slidenum">
              <a:rPr lang="fr-FR" smtClean="0"/>
              <a:pPr/>
              <a:t>24</a:t>
            </a:fld>
            <a:endParaRPr lang="fr-FR" dirty="0"/>
          </a:p>
        </p:txBody>
      </p:sp>
      <p:sp>
        <p:nvSpPr>
          <p:cNvPr id="20" name="Rectangle 19"/>
          <p:cNvSpPr/>
          <p:nvPr/>
        </p:nvSpPr>
        <p:spPr>
          <a:xfrm>
            <a:off x="1100606" y="4108240"/>
            <a:ext cx="6800555" cy="954107"/>
          </a:xfrm>
          <a:prstGeom prst="rect">
            <a:avLst/>
          </a:prstGeom>
        </p:spPr>
        <p:txBody>
          <a:bodyPr wrap="square">
            <a:spAutoFit/>
          </a:bodyPr>
          <a:lstStyle/>
          <a:p>
            <a:r>
              <a:rPr lang="fr-FR" sz="1400" dirty="0" err="1">
                <a:latin typeface="Cascadia Code" panose="020B0609020000020004" pitchFamily="49" charset="0"/>
                <a:cs typeface="Cascadia Code" panose="020B0609020000020004" pitchFamily="49" charset="0"/>
              </a:rPr>
              <a:t>QPushButton</a:t>
            </a:r>
            <a:r>
              <a:rPr lang="fr-FR" sz="1400" dirty="0">
                <a:latin typeface="Cascadia Code" panose="020B0609020000020004" pitchFamily="49" charset="0"/>
                <a:cs typeface="Cascadia Code" panose="020B0609020000020004" pitchFamily="49" charset="0"/>
              </a:rPr>
              <a:t> </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button</a:t>
            </a:r>
            <a:r>
              <a:rPr lang="fr-FR" sz="1400" dirty="0">
                <a:solidFill>
                  <a:srgbClr val="666666"/>
                </a:solidFill>
                <a:latin typeface="Cascadia Code" panose="020B0609020000020004" pitchFamily="49" charset="0"/>
                <a:cs typeface="Cascadia Code" panose="020B0609020000020004" pitchFamily="49" charset="0"/>
              </a:rPr>
              <a:t> = </a:t>
            </a:r>
            <a:r>
              <a:rPr lang="fr-FR" sz="1400" b="1" dirty="0">
                <a:solidFill>
                  <a:srgbClr val="008000"/>
                </a:solidFill>
                <a:latin typeface="Cascadia Code" panose="020B0609020000020004" pitchFamily="49" charset="0"/>
                <a:cs typeface="Cascadia Code" panose="020B0609020000020004" pitchFamily="49" charset="0"/>
              </a:rPr>
              <a:t>new </a:t>
            </a:r>
            <a:r>
              <a:rPr lang="fr-FR" sz="1400" b="1" dirty="0" err="1">
                <a:solidFill>
                  <a:srgbClr val="008000"/>
                </a:solidFill>
                <a:latin typeface="Cascadia Code" panose="020B0609020000020004" pitchFamily="49" charset="0"/>
                <a:cs typeface="Cascadia Code" panose="020B0609020000020004" pitchFamily="49" charset="0"/>
              </a:rPr>
              <a:t>QPushButton</a:t>
            </a:r>
            <a:r>
              <a:rPr lang="fr-FR" sz="1400" b="1" dirty="0">
                <a:solidFill>
                  <a:srgbClr val="008000"/>
                </a:solidFill>
                <a:latin typeface="Cascadia Code" panose="020B0609020000020004" pitchFamily="49" charset="0"/>
                <a:cs typeface="Cascadia Code" panose="020B0609020000020004" pitchFamily="49" charset="0"/>
              </a:rPr>
              <a:t>(</a:t>
            </a:r>
            <a:r>
              <a:rPr lang="fr-FR" sz="1400" b="1" dirty="0">
                <a:solidFill>
                  <a:srgbClr val="BA2121"/>
                </a:solidFill>
                <a:latin typeface="Cascadia Code" panose="020B0609020000020004" pitchFamily="49" charset="0"/>
                <a:cs typeface="Cascadia Code" panose="020B0609020000020004" pitchFamily="49" charset="0"/>
              </a:rPr>
              <a:t>"Cliquez ici");</a:t>
            </a:r>
          </a:p>
          <a:p>
            <a:r>
              <a:rPr lang="fr-FR" sz="1400" dirty="0" err="1">
                <a:latin typeface="Cascadia Code" panose="020B0609020000020004" pitchFamily="49" charset="0"/>
                <a:cs typeface="Cascadia Code" panose="020B0609020000020004" pitchFamily="49" charset="0"/>
              </a:rPr>
              <a:t>QObject</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connect</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button</a:t>
            </a:r>
            <a:r>
              <a:rPr lang="fr-FR" sz="1400" dirty="0">
                <a:solidFill>
                  <a:srgbClr val="666666"/>
                </a:solidFill>
                <a:latin typeface="Cascadia Code" panose="020B0609020000020004" pitchFamily="49" charset="0"/>
                <a:cs typeface="Cascadia Code" panose="020B0609020000020004" pitchFamily="49" charset="0"/>
              </a:rPr>
              <a:t>, &amp;</a:t>
            </a:r>
            <a:r>
              <a:rPr lang="fr-FR" sz="1400" dirty="0" err="1">
                <a:solidFill>
                  <a:srgbClr val="666666"/>
                </a:solidFill>
                <a:latin typeface="Cascadia Code" panose="020B0609020000020004" pitchFamily="49" charset="0"/>
                <a:cs typeface="Cascadia Code" panose="020B0609020000020004" pitchFamily="49" charset="0"/>
              </a:rPr>
              <a:t>QPushButton</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clicked</a:t>
            </a:r>
            <a:r>
              <a:rPr lang="fr-FR" sz="1400" dirty="0">
                <a:solidFill>
                  <a:srgbClr val="666666"/>
                </a:solidFill>
                <a:latin typeface="Cascadia Code" panose="020B0609020000020004" pitchFamily="49" charset="0"/>
                <a:cs typeface="Cascadia Code" panose="020B0609020000020004" pitchFamily="49" charset="0"/>
              </a:rPr>
              <a:t>, [](){</a:t>
            </a:r>
          </a:p>
          <a:p>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qDebug</a:t>
            </a:r>
            <a:r>
              <a:rPr lang="fr-FR" sz="1400" dirty="0">
                <a:latin typeface="Cascadia Code" panose="020B0609020000020004" pitchFamily="49" charset="0"/>
                <a:cs typeface="Cascadia Code" panose="020B0609020000020004" pitchFamily="49" charset="0"/>
              </a:rPr>
              <a:t>() </a:t>
            </a:r>
            <a:r>
              <a:rPr lang="fr-FR" sz="1400" dirty="0">
                <a:solidFill>
                  <a:srgbClr val="666666"/>
                </a:solidFill>
                <a:latin typeface="Cascadia Code" panose="020B0609020000020004" pitchFamily="49" charset="0"/>
                <a:cs typeface="Cascadia Code" panose="020B0609020000020004" pitchFamily="49" charset="0"/>
              </a:rPr>
              <a:t>&lt;&lt; </a:t>
            </a:r>
            <a:r>
              <a:rPr lang="fr-FR" sz="1400" dirty="0">
                <a:solidFill>
                  <a:srgbClr val="BA2121"/>
                </a:solidFill>
                <a:latin typeface="Cascadia Code" panose="020B0609020000020004" pitchFamily="49" charset="0"/>
                <a:cs typeface="Cascadia Code" panose="020B0609020000020004" pitchFamily="49" charset="0"/>
              </a:rPr>
              <a:t>"Le bouton a été cliqué !"</a:t>
            </a:r>
            <a:r>
              <a:rPr lang="fr-FR" sz="1400" dirty="0">
                <a:latin typeface="Cascadia Code" panose="020B0609020000020004" pitchFamily="49" charset="0"/>
                <a:cs typeface="Cascadia Code" panose="020B0609020000020004" pitchFamily="49" charset="0"/>
              </a:rPr>
              <a:t>;</a:t>
            </a:r>
          </a:p>
          <a:p>
            <a:r>
              <a:rPr lang="fr-FR" sz="1400" dirty="0">
                <a:latin typeface="Cascadia Code" panose="020B0609020000020004" pitchFamily="49" charset="0"/>
                <a:cs typeface="Cascadia Code" panose="020B0609020000020004" pitchFamily="49" charset="0"/>
              </a:rPr>
              <a:t>});</a:t>
            </a:r>
          </a:p>
        </p:txBody>
      </p:sp>
      <p:sp>
        <p:nvSpPr>
          <p:cNvPr id="21" name="Rectangle 20"/>
          <p:cNvSpPr/>
          <p:nvPr/>
        </p:nvSpPr>
        <p:spPr>
          <a:xfrm>
            <a:off x="1100606" y="1949400"/>
            <a:ext cx="9740309" cy="1169551"/>
          </a:xfrm>
          <a:prstGeom prst="rect">
            <a:avLst/>
          </a:prstGeom>
        </p:spPr>
        <p:txBody>
          <a:bodyPr wrap="square">
            <a:spAutoFit/>
          </a:bodyPr>
          <a:lstStyle/>
          <a:p>
            <a:r>
              <a:rPr lang="en-US" sz="1400" dirty="0" err="1">
                <a:latin typeface="Cascadia Code" panose="020B0609020000020004" pitchFamily="49" charset="0"/>
                <a:cs typeface="Cascadia Code" panose="020B0609020000020004" pitchFamily="49" charset="0"/>
              </a:rPr>
              <a:t>QPushButton</a:t>
            </a:r>
            <a:r>
              <a:rPr lang="en-US" sz="1400" dirty="0">
                <a:latin typeface="Cascadia Code" panose="020B0609020000020004" pitchFamily="49" charset="0"/>
                <a:cs typeface="Cascadia Code" panose="020B0609020000020004" pitchFamily="49" charset="0"/>
              </a:rPr>
              <a:t> </a:t>
            </a:r>
            <a:r>
              <a:rPr lang="en-US" sz="1400" dirty="0">
                <a:solidFill>
                  <a:srgbClr val="666666"/>
                </a:solidFill>
                <a:latin typeface="Cascadia Code" panose="020B0609020000020004" pitchFamily="49" charset="0"/>
                <a:cs typeface="Cascadia Code" panose="020B0609020000020004" pitchFamily="49" charset="0"/>
              </a:rPr>
              <a:t>*button = </a:t>
            </a:r>
            <a:r>
              <a:rPr lang="en-US" sz="1400" b="1" dirty="0">
                <a:solidFill>
                  <a:srgbClr val="008000"/>
                </a:solidFill>
                <a:latin typeface="Cascadia Code" panose="020B0609020000020004" pitchFamily="49" charset="0"/>
                <a:cs typeface="Cascadia Code" panose="020B0609020000020004" pitchFamily="49" charset="0"/>
              </a:rPr>
              <a:t>new </a:t>
            </a:r>
            <a:r>
              <a:rPr lang="en-US" sz="1400" b="1" dirty="0" err="1">
                <a:solidFill>
                  <a:srgbClr val="008000"/>
                </a:solidFill>
                <a:latin typeface="Cascadia Code" panose="020B0609020000020004" pitchFamily="49" charset="0"/>
                <a:cs typeface="Cascadia Code" panose="020B0609020000020004" pitchFamily="49" charset="0"/>
              </a:rPr>
              <a:t>QPushButton</a:t>
            </a:r>
            <a:r>
              <a:rPr lang="en-US" sz="1400" b="1" dirty="0">
                <a:solidFill>
                  <a:srgbClr val="008000"/>
                </a:solidFill>
                <a:latin typeface="Cascadia Code" panose="020B0609020000020004" pitchFamily="49" charset="0"/>
                <a:cs typeface="Cascadia Code" panose="020B0609020000020004" pitchFamily="49" charset="0"/>
              </a:rPr>
              <a:t>(</a:t>
            </a:r>
            <a:r>
              <a:rPr lang="en-US" sz="1400" b="1" dirty="0">
                <a:solidFill>
                  <a:srgbClr val="BA2121"/>
                </a:solidFill>
                <a:latin typeface="Cascadia Code" panose="020B0609020000020004" pitchFamily="49" charset="0"/>
                <a:cs typeface="Cascadia Code" panose="020B0609020000020004" pitchFamily="49" charset="0"/>
              </a:rPr>
              <a:t>"</a:t>
            </a:r>
            <a:r>
              <a:rPr lang="en-US" sz="1400" b="1" dirty="0" err="1">
                <a:solidFill>
                  <a:srgbClr val="BA2121"/>
                </a:solidFill>
                <a:latin typeface="Cascadia Code" panose="020B0609020000020004" pitchFamily="49" charset="0"/>
                <a:cs typeface="Cascadia Code" panose="020B0609020000020004" pitchFamily="49" charset="0"/>
              </a:rPr>
              <a:t>Cliquez</a:t>
            </a:r>
            <a:r>
              <a:rPr lang="en-US" sz="1400" b="1" dirty="0">
                <a:solidFill>
                  <a:srgbClr val="BA2121"/>
                </a:solidFill>
                <a:latin typeface="Cascadia Code" panose="020B0609020000020004" pitchFamily="49" charset="0"/>
                <a:cs typeface="Cascadia Code" panose="020B0609020000020004" pitchFamily="49" charset="0"/>
              </a:rPr>
              <a:t> </a:t>
            </a:r>
            <a:r>
              <a:rPr lang="en-US" sz="1400" b="1" dirty="0" err="1">
                <a:solidFill>
                  <a:srgbClr val="BA2121"/>
                </a:solidFill>
                <a:latin typeface="Cascadia Code" panose="020B0609020000020004" pitchFamily="49" charset="0"/>
                <a:cs typeface="Cascadia Code" panose="020B0609020000020004" pitchFamily="49" charset="0"/>
              </a:rPr>
              <a:t>ici</a:t>
            </a:r>
            <a:r>
              <a:rPr lang="en-US" sz="1400" b="1" dirty="0">
                <a:solidFill>
                  <a:srgbClr val="BA2121"/>
                </a:solidFill>
                <a:latin typeface="Cascadia Code" panose="020B0609020000020004" pitchFamily="49" charset="0"/>
                <a:cs typeface="Cascadia Code" panose="020B0609020000020004" pitchFamily="49" charset="0"/>
              </a:rPr>
              <a:t>", </a:t>
            </a:r>
            <a:r>
              <a:rPr lang="en-US" sz="1400" b="1" dirty="0">
                <a:solidFill>
                  <a:srgbClr val="008000"/>
                </a:solidFill>
                <a:latin typeface="Cascadia Code" panose="020B0609020000020004" pitchFamily="49" charset="0"/>
                <a:cs typeface="Cascadia Code" panose="020B0609020000020004" pitchFamily="49" charset="0"/>
              </a:rPr>
              <a:t>this);</a:t>
            </a:r>
          </a:p>
          <a:p>
            <a:r>
              <a:rPr lang="fr-FR" sz="1400" dirty="0" err="1">
                <a:latin typeface="Cascadia Code" panose="020B0609020000020004" pitchFamily="49" charset="0"/>
                <a:cs typeface="Cascadia Code" panose="020B0609020000020004" pitchFamily="49" charset="0"/>
              </a:rPr>
              <a:t>QObject</a:t>
            </a:r>
            <a:r>
              <a:rPr lang="fr-FR" sz="1400" dirty="0">
                <a:solidFill>
                  <a:srgbClr val="666666"/>
                </a:solidFill>
                <a:latin typeface="Cascadia Code" panose="020B0609020000020004" pitchFamily="49" charset="0"/>
                <a:cs typeface="Cascadia Code" panose="020B0609020000020004" pitchFamily="49" charset="0"/>
              </a:rPr>
              <a:t>:: </a:t>
            </a:r>
            <a:r>
              <a:rPr lang="fr-FR" sz="1400" b="1" dirty="0" err="1" smtClean="0">
                <a:solidFill>
                  <a:srgbClr val="008000"/>
                </a:solidFill>
                <a:latin typeface="Cascadia Code" panose="020B0609020000020004" pitchFamily="49" charset="0"/>
                <a:cs typeface="Cascadia Code" panose="020B0609020000020004" pitchFamily="49" charset="0"/>
              </a:rPr>
              <a:t>connect</a:t>
            </a:r>
            <a:r>
              <a:rPr lang="fr-FR" sz="1400" dirty="0" smtClean="0">
                <a:solidFill>
                  <a:srgbClr val="666666"/>
                </a:solidFill>
                <a:latin typeface="Cascadia Code" panose="020B0609020000020004" pitchFamily="49" charset="0"/>
                <a:cs typeface="Cascadia Code" panose="020B0609020000020004" pitchFamily="49" charset="0"/>
              </a:rPr>
              <a:t>(</a:t>
            </a:r>
            <a:r>
              <a:rPr lang="fr-FR" sz="1400" dirty="0" err="1" smtClean="0">
                <a:solidFill>
                  <a:srgbClr val="666666"/>
                </a:solidFill>
                <a:latin typeface="Cascadia Code" panose="020B0609020000020004" pitchFamily="49" charset="0"/>
                <a:cs typeface="Cascadia Code" panose="020B0609020000020004" pitchFamily="49" charset="0"/>
              </a:rPr>
              <a:t>button</a:t>
            </a:r>
            <a:r>
              <a:rPr lang="fr-FR" sz="1400" dirty="0">
                <a:latin typeface="Cascadia Code" panose="020B0609020000020004" pitchFamily="49" charset="0"/>
                <a:cs typeface="Cascadia Code" panose="020B0609020000020004" pitchFamily="49" charset="0"/>
              </a:rPr>
              <a:t>, </a:t>
            </a:r>
            <a:r>
              <a:rPr lang="fr-FR" sz="1400" b="1" dirty="0">
                <a:solidFill>
                  <a:srgbClr val="008000"/>
                </a:solidFill>
                <a:latin typeface="Cascadia Code" panose="020B0609020000020004" pitchFamily="49" charset="0"/>
                <a:cs typeface="Cascadia Code" panose="020B0609020000020004" pitchFamily="49" charset="0"/>
              </a:rPr>
              <a:t>SIGNAL(</a:t>
            </a:r>
            <a:r>
              <a:rPr lang="fr-FR" sz="1400" b="1" dirty="0" err="1">
                <a:solidFill>
                  <a:srgbClr val="008000"/>
                </a:solidFill>
                <a:latin typeface="Cascadia Code" panose="020B0609020000020004" pitchFamily="49" charset="0"/>
                <a:cs typeface="Cascadia Code" panose="020B0609020000020004" pitchFamily="49" charset="0"/>
              </a:rPr>
              <a:t>clicked</a:t>
            </a:r>
            <a:r>
              <a:rPr lang="fr-FR" sz="1400" b="1" dirty="0">
                <a:solidFill>
                  <a:srgbClr val="008000"/>
                </a:solidFill>
                <a:latin typeface="Cascadia Code" panose="020B0609020000020004" pitchFamily="49" charset="0"/>
                <a:cs typeface="Cascadia Code" panose="020B0609020000020004" pitchFamily="49" charset="0"/>
              </a:rPr>
              <a:t>())</a:t>
            </a:r>
            <a:r>
              <a:rPr lang="fr-FR" sz="1400" dirty="0">
                <a:latin typeface="Cascadia Code" panose="020B0609020000020004" pitchFamily="49" charset="0"/>
                <a:cs typeface="Cascadia Code" panose="020B0609020000020004" pitchFamily="49" charset="0"/>
              </a:rPr>
              <a:t>, </a:t>
            </a:r>
            <a:r>
              <a:rPr lang="fr-FR" sz="1400" b="1" dirty="0" err="1">
                <a:solidFill>
                  <a:srgbClr val="008000"/>
                </a:solidFill>
                <a:latin typeface="Cascadia Code" panose="020B0609020000020004" pitchFamily="49" charset="0"/>
                <a:cs typeface="Cascadia Code" panose="020B0609020000020004" pitchFamily="49" charset="0"/>
              </a:rPr>
              <a:t>this</a:t>
            </a:r>
            <a:r>
              <a:rPr lang="fr-FR" sz="1400" b="1" dirty="0">
                <a:solidFill>
                  <a:srgbClr val="008000"/>
                </a:solidFill>
                <a:latin typeface="Cascadia Code" panose="020B0609020000020004" pitchFamily="49" charset="0"/>
                <a:cs typeface="Cascadia Code" panose="020B0609020000020004" pitchFamily="49" charset="0"/>
              </a:rPr>
              <a:t>, SLOT(</a:t>
            </a:r>
            <a:r>
              <a:rPr lang="fr-FR" sz="1400" b="1" dirty="0" err="1">
                <a:solidFill>
                  <a:srgbClr val="008000"/>
                </a:solidFill>
                <a:latin typeface="Cascadia Code" panose="020B0609020000020004" pitchFamily="49" charset="0"/>
                <a:cs typeface="Cascadia Code" panose="020B0609020000020004" pitchFamily="49" charset="0"/>
              </a:rPr>
              <a:t>onButtonClicked</a:t>
            </a:r>
            <a:r>
              <a:rPr lang="fr-FR" sz="1400" b="1" dirty="0" smtClean="0">
                <a:solidFill>
                  <a:srgbClr val="008000"/>
                </a:solidFill>
                <a:latin typeface="Cascadia Code" panose="020B0609020000020004" pitchFamily="49" charset="0"/>
                <a:cs typeface="Cascadia Code" panose="020B0609020000020004" pitchFamily="49" charset="0"/>
              </a:rPr>
              <a:t>()));</a:t>
            </a:r>
            <a:br>
              <a:rPr lang="fr-FR" sz="1400" b="1" dirty="0" smtClean="0">
                <a:solidFill>
                  <a:srgbClr val="008000"/>
                </a:solidFill>
                <a:latin typeface="Cascadia Code" panose="020B0609020000020004" pitchFamily="49" charset="0"/>
                <a:cs typeface="Cascadia Code" panose="020B0609020000020004" pitchFamily="49" charset="0"/>
              </a:rPr>
            </a:br>
            <a:r>
              <a:rPr lang="fr-FR" sz="1400" dirty="0" err="1">
                <a:latin typeface="Cascadia Code" panose="020B0609020000020004" pitchFamily="49" charset="0"/>
                <a:cs typeface="Cascadia Code" panose="020B0609020000020004" pitchFamily="49" charset="0"/>
              </a:rPr>
              <a:t>void</a:t>
            </a:r>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onButtonClicked</a:t>
            </a:r>
            <a:r>
              <a:rPr lang="fr-FR" sz="1400" dirty="0" smtClean="0">
                <a:latin typeface="Cascadia Code" panose="020B0609020000020004" pitchFamily="49" charset="0"/>
                <a:cs typeface="Cascadia Code" panose="020B0609020000020004" pitchFamily="49" charset="0"/>
              </a:rPr>
              <a:t>(){</a:t>
            </a:r>
            <a:endParaRPr lang="fr-FR" sz="1400" dirty="0">
              <a:latin typeface="Cascadia Code" panose="020B0609020000020004" pitchFamily="49" charset="0"/>
              <a:cs typeface="Cascadia Code" panose="020B0609020000020004" pitchFamily="49" charset="0"/>
            </a:endParaRPr>
          </a:p>
          <a:p>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qDebug</a:t>
            </a:r>
            <a:r>
              <a:rPr lang="fr-FR" sz="1400" dirty="0">
                <a:latin typeface="Cascadia Code" panose="020B0609020000020004" pitchFamily="49" charset="0"/>
                <a:cs typeface="Cascadia Code" panose="020B0609020000020004" pitchFamily="49" charset="0"/>
              </a:rPr>
              <a:t>() &lt;&lt; "Le bouton a été cliqué !";</a:t>
            </a:r>
          </a:p>
          <a:p>
            <a:r>
              <a:rPr lang="fr-FR" sz="1400" dirty="0" smtClean="0">
                <a:latin typeface="Cascadia Code" panose="020B0609020000020004" pitchFamily="49" charset="0"/>
                <a:cs typeface="Cascadia Code" panose="020B0609020000020004" pitchFamily="49" charset="0"/>
              </a:rPr>
              <a:t>}</a:t>
            </a:r>
            <a:endParaRPr lang="fr-FR" sz="1400" dirty="0">
              <a:latin typeface="Cascadia Code" panose="020B0609020000020004" pitchFamily="49" charset="0"/>
              <a:cs typeface="Cascadia Code" panose="020B0609020000020004" pitchFamily="49" charset="0"/>
            </a:endParaRPr>
          </a:p>
        </p:txBody>
      </p:sp>
      <p:sp>
        <p:nvSpPr>
          <p:cNvPr id="23" name="Espace réservé du contenu 2"/>
          <p:cNvSpPr txBox="1">
            <a:spLocks/>
          </p:cNvSpPr>
          <p:nvPr/>
        </p:nvSpPr>
        <p:spPr>
          <a:xfrm>
            <a:off x="3487988" y="1338838"/>
            <a:ext cx="3733800" cy="849312"/>
          </a:xfrm>
        </p:spPr>
        <p:txBody>
          <a:bodyPr>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fr-FR" sz="1778" dirty="0" smtClean="0"/>
              <a:t>Pour connecter un bouton avant</a:t>
            </a:r>
            <a:endParaRPr lang="fr-FR" sz="1778" dirty="0"/>
          </a:p>
        </p:txBody>
      </p:sp>
      <p:sp>
        <p:nvSpPr>
          <p:cNvPr id="24" name="Espace réservé du contenu 2"/>
          <p:cNvSpPr txBox="1">
            <a:spLocks/>
          </p:cNvSpPr>
          <p:nvPr/>
        </p:nvSpPr>
        <p:spPr>
          <a:xfrm>
            <a:off x="3487988" y="3431133"/>
            <a:ext cx="3733800" cy="849312"/>
          </a:xfrm>
        </p:spPr>
        <p:txBody>
          <a:bodyPr>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fr-FR" sz="1778" dirty="0" smtClean="0"/>
              <a:t>Pour connecter un bouton maintenant</a:t>
            </a:r>
            <a:endParaRPr lang="fr-FR" sz="1778" dirty="0"/>
          </a:p>
        </p:txBody>
      </p:sp>
    </p:spTree>
    <p:extLst>
      <p:ext uri="{BB962C8B-B14F-4D97-AF65-F5344CB8AC3E}">
        <p14:creationId xmlns:p14="http://schemas.microsoft.com/office/powerpoint/2010/main" val="1806255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Bilan</a:t>
            </a:r>
            <a:endParaRPr lang="fr-FR" dirty="0"/>
          </a:p>
        </p:txBody>
      </p:sp>
      <p:sp>
        <p:nvSpPr>
          <p:cNvPr id="11" name="Espace réservé du texte 10"/>
          <p:cNvSpPr>
            <a:spLocks noGrp="1"/>
          </p:cNvSpPr>
          <p:nvPr>
            <p:ph type="body" sz="quarter" idx="11"/>
          </p:nvPr>
        </p:nvSpPr>
        <p:spPr/>
        <p:txBody>
          <a:bodyPr/>
          <a:lstStyle/>
          <a:p>
            <a:pPr marL="0" indent="0">
              <a:buNone/>
            </a:pPr>
            <a:r>
              <a:rPr lang="fr-FR" sz="2400" dirty="0" smtClean="0"/>
              <a:t>Pour</a:t>
            </a:r>
            <a:endParaRPr lang="fr-FR" sz="2400" dirty="0"/>
          </a:p>
        </p:txBody>
      </p:sp>
      <p:sp>
        <p:nvSpPr>
          <p:cNvPr id="12" name="Espace réservé du contenu 11"/>
          <p:cNvSpPr>
            <a:spLocks noGrp="1"/>
          </p:cNvSpPr>
          <p:nvPr>
            <p:ph sz="quarter" idx="13"/>
          </p:nvPr>
        </p:nvSpPr>
        <p:spPr>
          <a:xfrm>
            <a:off x="535204" y="1851611"/>
            <a:ext cx="4302125" cy="4195938"/>
          </a:xfrm>
        </p:spPr>
        <p:txBody>
          <a:bodyPr/>
          <a:lstStyle/>
          <a:p>
            <a:r>
              <a:rPr lang="fr-FR" sz="1600" dirty="0" smtClean="0">
                <a:solidFill>
                  <a:schemeClr val="bg1"/>
                </a:solidFill>
              </a:rPr>
              <a:t>Facilité d’écriture</a:t>
            </a:r>
          </a:p>
          <a:p>
            <a:r>
              <a:rPr lang="fr-FR" sz="1600" dirty="0" smtClean="0">
                <a:solidFill>
                  <a:schemeClr val="bg1"/>
                </a:solidFill>
              </a:rPr>
              <a:t>Ne « pollue » pas l’architecture</a:t>
            </a:r>
          </a:p>
          <a:p>
            <a:r>
              <a:rPr lang="fr-FR" sz="1600" dirty="0" smtClean="0">
                <a:solidFill>
                  <a:schemeClr val="bg1"/>
                </a:solidFill>
              </a:rPr>
              <a:t>Application d’une opération simple dans un contexte particulier</a:t>
            </a:r>
          </a:p>
          <a:p>
            <a:r>
              <a:rPr lang="fr-FR" sz="1600" dirty="0" smtClean="0">
                <a:solidFill>
                  <a:schemeClr val="bg1"/>
                </a:solidFill>
              </a:rPr>
              <a:t>Utilisation conjointe avec les algorithmes</a:t>
            </a:r>
            <a:endParaRPr lang="fr-FR" sz="1600" dirty="0">
              <a:solidFill>
                <a:schemeClr val="bg1"/>
              </a:solidFill>
            </a:endParaRPr>
          </a:p>
        </p:txBody>
      </p:sp>
      <p:sp>
        <p:nvSpPr>
          <p:cNvPr id="14" name="Espace réservé du contenu 13"/>
          <p:cNvSpPr>
            <a:spLocks noGrp="1"/>
          </p:cNvSpPr>
          <p:nvPr>
            <p:ph sz="quarter" idx="4294967295"/>
          </p:nvPr>
        </p:nvSpPr>
        <p:spPr>
          <a:xfrm>
            <a:off x="5491732" y="1851611"/>
            <a:ext cx="4494212" cy="3059113"/>
          </a:xfrm>
        </p:spPr>
        <p:txBody>
          <a:bodyPr>
            <a:noAutofit/>
          </a:bodyPr>
          <a:lstStyle/>
          <a:p>
            <a:pPr marL="0" indent="0">
              <a:buNone/>
            </a:pPr>
            <a:r>
              <a:rPr lang="fr-FR" sz="1600" dirty="0" smtClean="0"/>
              <a:t>Pas de mutualisation du travail</a:t>
            </a:r>
          </a:p>
          <a:p>
            <a:pPr marL="380985" lvl="1" indent="0">
              <a:buNone/>
            </a:pPr>
            <a:r>
              <a:rPr lang="fr-FR" sz="1400" dirty="0" smtClean="0"/>
              <a:t>Un autre développeur n’aura aucun moyen de savoir que vous avez fait une fonction qui fait telle chose.</a:t>
            </a:r>
          </a:p>
          <a:p>
            <a:pPr marL="0" indent="0">
              <a:buNone/>
            </a:pPr>
            <a:r>
              <a:rPr lang="fr-FR" sz="1600" dirty="0" smtClean="0"/>
              <a:t>Les règles de capture peuvent engendrer des erreurs</a:t>
            </a:r>
          </a:p>
          <a:p>
            <a:pPr marL="0" indent="0">
              <a:buNone/>
            </a:pPr>
            <a:r>
              <a:rPr lang="fr-FR" sz="1600" dirty="0" err="1" smtClean="0"/>
              <a:t>Debug</a:t>
            </a:r>
            <a:r>
              <a:rPr lang="fr-FR" sz="1600" dirty="0" smtClean="0"/>
              <a:t> plus délicat (remontées dans le code)</a:t>
            </a:r>
          </a:p>
          <a:p>
            <a:pPr marL="0" indent="0">
              <a:buNone/>
            </a:pPr>
            <a:r>
              <a:rPr lang="fr-FR" sz="1600" dirty="0" smtClean="0"/>
              <a:t>La documentation doit être dans le </a:t>
            </a:r>
            <a:r>
              <a:rPr lang="fr-FR" sz="1600" dirty="0" err="1" smtClean="0"/>
              <a:t>cpp</a:t>
            </a:r>
            <a:r>
              <a:rPr lang="fr-FR" sz="1600" dirty="0" smtClean="0"/>
              <a:t> (ce qui ne pousse pas le </a:t>
            </a:r>
            <a:r>
              <a:rPr lang="fr-FR" sz="1600" dirty="0" err="1" smtClean="0"/>
              <a:t>dev</a:t>
            </a:r>
            <a:r>
              <a:rPr lang="fr-FR" sz="1600" dirty="0" smtClean="0"/>
              <a:t> à en faire…)</a:t>
            </a:r>
          </a:p>
          <a:p>
            <a:pPr marL="0" indent="0">
              <a:buNone/>
            </a:pPr>
            <a:r>
              <a:rPr lang="fr-FR" sz="1600" dirty="0" smtClean="0"/>
              <a:t>Attention au temps de compilation !</a:t>
            </a:r>
          </a:p>
          <a:p>
            <a:pPr marL="0" indent="0">
              <a:buNone/>
            </a:pPr>
            <a:r>
              <a:rPr lang="fr-FR" sz="1600" dirty="0" smtClean="0"/>
              <a:t>Lecture parfois délicate</a:t>
            </a:r>
          </a:p>
          <a:p>
            <a:pPr marL="0" indent="0">
              <a:buNone/>
            </a:pPr>
            <a:r>
              <a:rPr lang="fr-FR" sz="1600" dirty="0" smtClean="0"/>
              <a:t>Attention à la complexité de vos fonctions</a:t>
            </a:r>
            <a:endParaRPr lang="fr-FR" sz="1600" dirty="0"/>
          </a:p>
        </p:txBody>
      </p:sp>
      <p:sp>
        <p:nvSpPr>
          <p:cNvPr id="8" name="Espace réservé du texte 10"/>
          <p:cNvSpPr txBox="1">
            <a:spLocks/>
          </p:cNvSpPr>
          <p:nvPr/>
        </p:nvSpPr>
        <p:spPr>
          <a:xfrm>
            <a:off x="5746715" y="4791083"/>
            <a:ext cx="4239229" cy="496301"/>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1833" dirty="0"/>
              <a:t>Pour aller plus loin : </a:t>
            </a:r>
            <a:r>
              <a:rPr lang="fr-FR" sz="1833" dirty="0" err="1"/>
              <a:t>std</a:t>
            </a:r>
            <a:r>
              <a:rPr lang="fr-FR" sz="1833" dirty="0"/>
              <a:t>::</a:t>
            </a:r>
            <a:r>
              <a:rPr lang="fr-FR" sz="1833" dirty="0" err="1"/>
              <a:t>function</a:t>
            </a:r>
            <a:endParaRPr lang="fr-FR" sz="1833" dirty="0"/>
          </a:p>
        </p:txBody>
      </p:sp>
      <p:sp>
        <p:nvSpPr>
          <p:cNvPr id="2" name="ZoneTexte 1"/>
          <p:cNvSpPr txBox="1"/>
          <p:nvPr/>
        </p:nvSpPr>
        <p:spPr>
          <a:xfrm>
            <a:off x="1023597" y="3949580"/>
            <a:ext cx="3176191" cy="400110"/>
          </a:xfrm>
          <a:prstGeom prst="rect">
            <a:avLst/>
          </a:prstGeom>
          <a:noFill/>
        </p:spPr>
        <p:txBody>
          <a:bodyPr wrap="none" rtlCol="0">
            <a:spAutoFit/>
          </a:bodyPr>
          <a:lstStyle/>
          <a:p>
            <a:r>
              <a:rPr lang="fr-FR" sz="2000" dirty="0">
                <a:solidFill>
                  <a:schemeClr val="bg1"/>
                </a:solidFill>
              </a:rPr>
              <a:t>Voyez-vous d’autres choses ?</a:t>
            </a:r>
          </a:p>
        </p:txBody>
      </p:sp>
      <p:sp>
        <p:nvSpPr>
          <p:cNvPr id="15" name="Espace réservé du texte 10"/>
          <p:cNvSpPr txBox="1">
            <a:spLocks/>
          </p:cNvSpPr>
          <p:nvPr/>
        </p:nvSpPr>
        <p:spPr>
          <a:xfrm>
            <a:off x="5746715" y="1072421"/>
            <a:ext cx="4250531" cy="32686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9CBC"/>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400" dirty="0" smtClean="0"/>
              <a:t>Contre</a:t>
            </a:r>
            <a:endParaRPr lang="fr-FR" sz="2400" dirty="0"/>
          </a:p>
        </p:txBody>
      </p:sp>
    </p:spTree>
    <p:extLst>
      <p:ext uri="{BB962C8B-B14F-4D97-AF65-F5344CB8AC3E}">
        <p14:creationId xmlns:p14="http://schemas.microsoft.com/office/powerpoint/2010/main" val="30010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800237" y="2789260"/>
            <a:ext cx="4250418" cy="402518"/>
          </a:xfrm>
        </p:spPr>
        <p:txBody>
          <a:bodyPr rtlCol="0">
            <a:noAutofit/>
          </a:bodyPr>
          <a:lstStyle/>
          <a:p>
            <a:pPr algn="r" rtl="0"/>
            <a:r>
              <a:rPr lang="fr-FR" sz="3500" dirty="0">
                <a:solidFill>
                  <a:schemeClr val="bg1"/>
                </a:solidFill>
              </a:rPr>
              <a:t>Chaine de compilation</a:t>
            </a:r>
          </a:p>
        </p:txBody>
      </p:sp>
      <p:sp>
        <p:nvSpPr>
          <p:cNvPr id="6" name="ZoneTexte 5"/>
          <p:cNvSpPr txBox="1"/>
          <p:nvPr/>
        </p:nvSpPr>
        <p:spPr>
          <a:xfrm>
            <a:off x="663391" y="0"/>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02</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73882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4 étapes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1531981" y="4035977"/>
            <a:ext cx="7767698"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Par abus de langage, on appelle « </a:t>
            </a:r>
            <a:r>
              <a:rPr lang="fr-FR" sz="1778" dirty="0" err="1"/>
              <a:t>gcc</a:t>
            </a:r>
            <a:r>
              <a:rPr lang="fr-FR" sz="1778" dirty="0"/>
              <a:t> » ou « </a:t>
            </a:r>
            <a:r>
              <a:rPr lang="fr-FR" sz="1778" dirty="0" err="1"/>
              <a:t>msvc</a:t>
            </a:r>
            <a:r>
              <a:rPr lang="fr-FR" sz="1778" dirty="0"/>
              <a:t> » des compilateurs</a:t>
            </a:r>
          </a:p>
          <a:p>
            <a:r>
              <a:rPr lang="fr-FR" sz="1778" dirty="0"/>
              <a:t>Ils fournissent en fait des outils pour chacune de ces étapes</a:t>
            </a:r>
          </a:p>
          <a:p>
            <a:r>
              <a:rPr lang="fr-FR" sz="1778" dirty="0"/>
              <a:t>On devrait les appeler « suite de compilation » ou « front-end » en anglais</a:t>
            </a:r>
          </a:p>
        </p:txBody>
      </p:sp>
      <p:sp>
        <p:nvSpPr>
          <p:cNvPr id="9" name="ZoneTexte 8"/>
          <p:cNvSpPr txBox="1"/>
          <p:nvPr/>
        </p:nvSpPr>
        <p:spPr>
          <a:xfrm>
            <a:off x="1067455" y="1275542"/>
            <a:ext cx="7566495" cy="1015663"/>
          </a:xfrm>
          <a:prstGeom prst="rect">
            <a:avLst/>
          </a:prstGeom>
          <a:noFill/>
        </p:spPr>
        <p:txBody>
          <a:bodyPr wrap="none" rtlCol="0">
            <a:spAutoFit/>
          </a:bodyPr>
          <a:lstStyle/>
          <a:p>
            <a:r>
              <a:rPr lang="fr-FR" sz="2000" dirty="0"/>
              <a:t>											 	</a:t>
            </a:r>
            <a:r>
              <a:rPr lang="fr-FR" sz="2000" dirty="0">
                <a:solidFill>
                  <a:srgbClr val="7030A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program.a</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program.s</a:t>
            </a:r>
            <a:r>
              <a:rPr lang="fr-FR" sz="2000" dirty="0">
                <a:sym typeface="Wingdings" panose="05000000000000000000" pitchFamily="2" charset="2"/>
              </a:rPr>
              <a:t>  </a:t>
            </a:r>
            <a:r>
              <a:rPr lang="fr-FR" sz="2000" dirty="0">
                <a:solidFill>
                  <a:srgbClr val="FF000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program.o</a:t>
            </a:r>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program.so</a:t>
            </a:r>
            <a:endParaRPr lang="fr-FR" sz="2000" dirty="0"/>
          </a:p>
        </p:txBody>
      </p:sp>
      <p:sp>
        <p:nvSpPr>
          <p:cNvPr id="10" name="ZoneTexte 9"/>
          <p:cNvSpPr txBox="1"/>
          <p:nvPr/>
        </p:nvSpPr>
        <p:spPr>
          <a:xfrm>
            <a:off x="1072041" y="3002746"/>
            <a:ext cx="8344336" cy="1015663"/>
          </a:xfrm>
          <a:prstGeom prst="rect">
            <a:avLst/>
          </a:prstGeom>
          <a:noFill/>
        </p:spPr>
        <p:txBody>
          <a:bodyPr wrap="none" rtlCol="0">
            <a:spAutoFit/>
          </a:bodyPr>
          <a:lstStyle/>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program.lib</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program.asm </a:t>
            </a:r>
            <a:r>
              <a:rPr lang="fr-FR" sz="2000" dirty="0">
                <a:solidFill>
                  <a:srgbClr val="FF0000"/>
                </a:solidFill>
                <a:sym typeface="Wingdings" panose="05000000000000000000" pitchFamily="2" charset="2"/>
              </a:rPr>
              <a:t></a:t>
            </a:r>
            <a:r>
              <a:rPr lang="fr-FR" sz="2000" dirty="0">
                <a:sym typeface="Wingdings" panose="05000000000000000000" pitchFamily="2" charset="2"/>
              </a:rPr>
              <a:t>  program.obj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program.exe</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program.dll</a:t>
            </a:r>
            <a:endParaRPr lang="fr-FR" sz="2000" dirty="0"/>
          </a:p>
        </p:txBody>
      </p:sp>
      <p:sp>
        <p:nvSpPr>
          <p:cNvPr id="2" name="ZoneTexte 1"/>
          <p:cNvSpPr txBox="1"/>
          <p:nvPr/>
        </p:nvSpPr>
        <p:spPr>
          <a:xfrm>
            <a:off x="1531982" y="2463133"/>
            <a:ext cx="168828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err="1"/>
              <a:t>préprocésseur</a:t>
            </a:r>
            <a:endParaRPr lang="fr-FR" sz="2000" dirty="0"/>
          </a:p>
        </p:txBody>
      </p:sp>
      <p:sp>
        <p:nvSpPr>
          <p:cNvPr id="11" name="ZoneTexte 10"/>
          <p:cNvSpPr txBox="1"/>
          <p:nvPr/>
        </p:nvSpPr>
        <p:spPr>
          <a:xfrm>
            <a:off x="3360290" y="2463133"/>
            <a:ext cx="1422184" cy="4001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fr-FR" sz="2000" dirty="0"/>
              <a:t>compilateur</a:t>
            </a:r>
          </a:p>
        </p:txBody>
      </p:sp>
      <p:sp>
        <p:nvSpPr>
          <p:cNvPr id="12" name="ZoneTexte 11"/>
          <p:cNvSpPr txBox="1"/>
          <p:nvPr/>
        </p:nvSpPr>
        <p:spPr>
          <a:xfrm>
            <a:off x="4974595" y="2463977"/>
            <a:ext cx="1350050" cy="40011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assembleur</a:t>
            </a:r>
          </a:p>
        </p:txBody>
      </p:sp>
      <p:sp>
        <p:nvSpPr>
          <p:cNvPr id="13" name="ZoneTexte 12"/>
          <p:cNvSpPr txBox="1"/>
          <p:nvPr/>
        </p:nvSpPr>
        <p:spPr>
          <a:xfrm>
            <a:off x="6588276" y="2454481"/>
            <a:ext cx="1797287" cy="400110"/>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Éditeur de liens</a:t>
            </a:r>
          </a:p>
        </p:txBody>
      </p:sp>
    </p:spTree>
    <p:extLst>
      <p:ext uri="{BB962C8B-B14F-4D97-AF65-F5344CB8AC3E}">
        <p14:creationId xmlns:p14="http://schemas.microsoft.com/office/powerpoint/2010/main" val="3717682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préprocesseur</a:t>
            </a:r>
            <a:endParaRPr lang="fr-FR" dirty="0"/>
          </a:p>
        </p:txBody>
      </p:sp>
      <p:sp>
        <p:nvSpPr>
          <p:cNvPr id="12" name="Espace réservé du texte 11"/>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546931" y="1445705"/>
            <a:ext cx="9191625" cy="2425700"/>
          </a:xfrm>
        </p:spPr>
        <p:txBody>
          <a:bodyPr>
            <a:noAutofit/>
          </a:bodyPr>
          <a:lstStyle/>
          <a:p>
            <a:pPr marL="0" indent="0">
              <a:buNone/>
            </a:pPr>
            <a:endParaRPr lang="fr-FR" sz="1556" dirty="0"/>
          </a:p>
          <a:p>
            <a:pPr marL="0" indent="0">
              <a:buNone/>
            </a:pPr>
            <a:r>
              <a:rPr lang="fr-FR" sz="1556" dirty="0"/>
              <a:t>Ex : #</a:t>
            </a:r>
            <a:r>
              <a:rPr lang="fr-FR" sz="1556" dirty="0" err="1"/>
              <a:t>include</a:t>
            </a:r>
            <a:r>
              <a:rPr lang="fr-FR" sz="1556" dirty="0"/>
              <a:t> &lt;</a:t>
            </a:r>
            <a:r>
              <a:rPr lang="fr-FR" sz="1556" dirty="0" err="1"/>
              <a:t>vector</a:t>
            </a:r>
            <a:r>
              <a:rPr lang="fr-FR" sz="1556" dirty="0"/>
              <a:t>&gt; </a:t>
            </a:r>
          </a:p>
          <a:p>
            <a:pPr marL="0" indent="0">
              <a:buNone/>
            </a:pPr>
            <a:r>
              <a:rPr lang="fr-FR" sz="1556" dirty="0"/>
              <a:t>Import du fichier « </a:t>
            </a:r>
            <a:r>
              <a:rPr lang="fr-FR" sz="1556" dirty="0" err="1"/>
              <a:t>vector</a:t>
            </a:r>
            <a:r>
              <a:rPr lang="fr-FR" sz="1556" dirty="0"/>
              <a:t> » du compilateur C++</a:t>
            </a:r>
          </a:p>
          <a:p>
            <a:pPr marL="0" indent="0">
              <a:buNone/>
            </a:pPr>
            <a:r>
              <a:rPr lang="fr-FR" sz="1556" dirty="0"/>
              <a:t>Ex : #</a:t>
            </a:r>
            <a:r>
              <a:rPr lang="fr-FR" sz="1556" dirty="0" err="1"/>
              <a:t>define</a:t>
            </a:r>
            <a:r>
              <a:rPr lang="fr-FR" sz="1556" dirty="0"/>
              <a:t> </a:t>
            </a:r>
            <a:r>
              <a:rPr lang="fr-FR" sz="1556" dirty="0" err="1"/>
              <a:t>symbol</a:t>
            </a:r>
            <a:r>
              <a:rPr lang="fr-FR" sz="1556" dirty="0"/>
              <a:t> 2</a:t>
            </a:r>
          </a:p>
          <a:p>
            <a:pPr marL="0" indent="0">
              <a:buNone/>
            </a:pPr>
            <a:r>
              <a:rPr lang="fr-FR" sz="1556" dirty="0"/>
              <a:t>Ex : macro prédéfinies </a:t>
            </a:r>
            <a:br>
              <a:rPr lang="fr-FR" sz="1556" dirty="0"/>
            </a:br>
            <a:r>
              <a:rPr lang="fr-FR" sz="1556" dirty="0"/>
              <a:t>__LINE__,__FUNCTION__,__FILE__,__DATE__</a:t>
            </a:r>
          </a:p>
          <a:p>
            <a:pPr marL="0" indent="0">
              <a:buNone/>
            </a:pPr>
            <a:r>
              <a:rPr lang="fr-FR" sz="1556" dirty="0"/>
              <a:t>D’où l’intérêt du #</a:t>
            </a:r>
            <a:r>
              <a:rPr lang="fr-FR" sz="1556" dirty="0" err="1"/>
              <a:t>pragma</a:t>
            </a:r>
            <a:r>
              <a:rPr lang="fr-FR" sz="1556" dirty="0"/>
              <a:t> once (ou du #</a:t>
            </a:r>
            <a:r>
              <a:rPr lang="fr-FR" sz="1556" dirty="0" err="1"/>
              <a:t>ifndef</a:t>
            </a:r>
            <a:r>
              <a:rPr lang="fr-FR" sz="1556" dirty="0"/>
              <a:t>… #</a:t>
            </a:r>
            <a:r>
              <a:rPr lang="fr-FR" sz="1556" dirty="0" err="1"/>
              <a:t>endif</a:t>
            </a:r>
            <a:r>
              <a:rPr lang="fr-FR" sz="1556" dirty="0"/>
              <a:t>) pour éviter de copier le même code plusieurs fois et de limiter la taille de l’exécutable au final.</a:t>
            </a:r>
          </a:p>
          <a:p>
            <a:pPr marL="0" indent="0">
              <a:buNone/>
            </a:pPr>
            <a:endParaRPr lang="fr-FR" sz="1556" dirty="0"/>
          </a:p>
        </p:txBody>
      </p:sp>
      <p:sp>
        <p:nvSpPr>
          <p:cNvPr id="2" name="Rectangle 1"/>
          <p:cNvSpPr/>
          <p:nvPr/>
        </p:nvSpPr>
        <p:spPr>
          <a:xfrm>
            <a:off x="3574664" y="4930087"/>
            <a:ext cx="2691763" cy="400110"/>
          </a:xfrm>
          <a:prstGeom prst="rect">
            <a:avLst/>
          </a:prstGeom>
        </p:spPr>
        <p:txBody>
          <a:bodyPr wrap="none">
            <a:spAutoFit/>
          </a:bodyPr>
          <a:lstStyle/>
          <a:p>
            <a:pPr algn="ctr"/>
            <a:r>
              <a:rPr lang="fr-FR" sz="2000" dirty="0" err="1"/>
              <a:t>Program.c</a:t>
            </a:r>
            <a:r>
              <a:rPr lang="fr-FR" sz="2000" dirty="0"/>
              <a:t> </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endParaRPr lang="fr-FR" sz="2000" dirty="0"/>
          </a:p>
        </p:txBody>
      </p:sp>
      <p:sp>
        <p:nvSpPr>
          <p:cNvPr id="3" name="Rectangle 2"/>
          <p:cNvSpPr/>
          <p:nvPr/>
        </p:nvSpPr>
        <p:spPr>
          <a:xfrm>
            <a:off x="484327" y="1205447"/>
            <a:ext cx="5080000" cy="707886"/>
          </a:xfrm>
          <a:prstGeom prst="rect">
            <a:avLst/>
          </a:prstGeom>
        </p:spPr>
        <p:txBody>
          <a:bodyPr>
            <a:spAutoFit/>
          </a:bodyPr>
          <a:lstStyle/>
          <a:p>
            <a:r>
              <a:rPr lang="fr-FR" sz="2000" dirty="0"/>
              <a:t>Les directive commencent toutes par ‘#’</a:t>
            </a:r>
            <a:br>
              <a:rPr lang="fr-FR" sz="2000" dirty="0"/>
            </a:br>
            <a:endParaRPr lang="fr-FR" sz="2000" dirty="0"/>
          </a:p>
        </p:txBody>
      </p:sp>
      <p:sp>
        <p:nvSpPr>
          <p:cNvPr id="7" name="Rectangle 6"/>
          <p:cNvSpPr/>
          <p:nvPr/>
        </p:nvSpPr>
        <p:spPr>
          <a:xfrm>
            <a:off x="5564327" y="1581673"/>
            <a:ext cx="3856505"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remplace</a:t>
            </a:r>
            <a:r>
              <a:rPr lang="fr-FR" sz="2000" dirty="0"/>
              <a:t> récursivement du code </a:t>
            </a:r>
          </a:p>
        </p:txBody>
      </p:sp>
      <p:sp>
        <p:nvSpPr>
          <p:cNvPr id="8" name="Rectangle 7"/>
          <p:cNvSpPr/>
          <p:nvPr/>
        </p:nvSpPr>
        <p:spPr>
          <a:xfrm>
            <a:off x="5564327" y="2102492"/>
            <a:ext cx="3225242"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supprime</a:t>
            </a:r>
            <a:r>
              <a:rPr lang="fr-FR" sz="2000" dirty="0"/>
              <a:t> les commentaires</a:t>
            </a:r>
          </a:p>
        </p:txBody>
      </p:sp>
      <p:sp>
        <p:nvSpPr>
          <p:cNvPr id="9" name="Rectangle 8"/>
          <p:cNvSpPr/>
          <p:nvPr/>
        </p:nvSpPr>
        <p:spPr>
          <a:xfrm>
            <a:off x="1588093" y="3751844"/>
            <a:ext cx="6983813" cy="707886"/>
          </a:xfrm>
          <a:prstGeom prst="rect">
            <a:avLst/>
          </a:prstGeom>
        </p:spPr>
        <p:txBody>
          <a:bodyPr wrap="square">
            <a:spAutoFit/>
          </a:bodyPr>
          <a:lstStyle/>
          <a:p>
            <a:pPr algn="ctr"/>
            <a:r>
              <a:rPr lang="fr-FR" sz="2000" dirty="0"/>
              <a:t>Pour ajouter un path de recherche des fichiers </a:t>
            </a:r>
            <a:r>
              <a:rPr lang="fr-FR" sz="2000" dirty="0" err="1"/>
              <a:t>includes</a:t>
            </a:r>
            <a:r>
              <a:rPr lang="fr-FR" sz="2000" dirty="0"/>
              <a:t/>
            </a:r>
            <a:br>
              <a:rPr lang="fr-FR" sz="2000" dirty="0"/>
            </a:br>
            <a:endParaRPr lang="fr-FR" sz="2000" dirty="0"/>
          </a:p>
        </p:txBody>
      </p:sp>
      <p:sp>
        <p:nvSpPr>
          <p:cNvPr id="10" name="Rectangle 9"/>
          <p:cNvSpPr/>
          <p:nvPr/>
        </p:nvSpPr>
        <p:spPr>
          <a:xfrm>
            <a:off x="2524768" y="4323882"/>
            <a:ext cx="2047355"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err="1">
                <a:latin typeface="Cascadia Code" panose="020B0609020000020004" pitchFamily="49" charset="0"/>
                <a:cs typeface="Cascadia Code" panose="020B0609020000020004" pitchFamily="49" charset="0"/>
              </a:rPr>
              <a:t>gcc</a:t>
            </a:r>
            <a:r>
              <a:rPr lang="fr-FR" sz="1778" dirty="0">
                <a:latin typeface="Cascadia Code" panose="020B0609020000020004" pitchFamily="49" charset="0"/>
                <a:cs typeface="Cascadia Code" panose="020B0609020000020004" pitchFamily="49" charset="0"/>
              </a:rPr>
              <a:t> -I&lt;CHEMIN&gt;</a:t>
            </a:r>
          </a:p>
        </p:txBody>
      </p:sp>
      <p:sp>
        <p:nvSpPr>
          <p:cNvPr id="11" name="Rectangle 10"/>
          <p:cNvSpPr/>
          <p:nvPr/>
        </p:nvSpPr>
        <p:spPr>
          <a:xfrm>
            <a:off x="5139820" y="4302235"/>
            <a:ext cx="2579552"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a:latin typeface="Cascadia Code" panose="020B0609020000020004" pitchFamily="49" charset="0"/>
                <a:cs typeface="Cascadia Code" panose="020B0609020000020004" pitchFamily="49" charset="0"/>
              </a:rPr>
              <a:t>cl.exe /I &lt;CHEMIN&gt;</a:t>
            </a:r>
          </a:p>
        </p:txBody>
      </p:sp>
    </p:spTree>
    <p:extLst>
      <p:ext uri="{BB962C8B-B14F-4D97-AF65-F5344CB8AC3E}">
        <p14:creationId xmlns:p14="http://schemas.microsoft.com/office/powerpoint/2010/main" val="2054127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préprocesseur</a:t>
            </a:r>
          </a:p>
        </p:txBody>
      </p:sp>
      <p:sp>
        <p:nvSpPr>
          <p:cNvPr id="3" name="Espace réservé du texte 2"/>
          <p:cNvSpPr>
            <a:spLocks noGrp="1"/>
          </p:cNvSpPr>
          <p:nvPr>
            <p:ph type="body" sz="quarter" idx="10"/>
          </p:nvPr>
        </p:nvSpPr>
        <p:spPr/>
        <p:txBody>
          <a:bodyPr/>
          <a:lstStyle/>
          <a:p>
            <a:endParaRPr lang="fr-FR"/>
          </a:p>
        </p:txBody>
      </p:sp>
      <p:pic>
        <p:nvPicPr>
          <p:cNvPr id="5" name="Image 4"/>
          <p:cNvPicPr>
            <a:picLocks noChangeAspect="1"/>
          </p:cNvPicPr>
          <p:nvPr/>
        </p:nvPicPr>
        <p:blipFill>
          <a:blip r:embed="rId2"/>
          <a:stretch>
            <a:fillRect/>
          </a:stretch>
        </p:blipFill>
        <p:spPr>
          <a:xfrm>
            <a:off x="1434042" y="2190880"/>
            <a:ext cx="6942667" cy="1714500"/>
          </a:xfrm>
          <a:prstGeom prst="rect">
            <a:avLst/>
          </a:prstGeom>
        </p:spPr>
      </p:pic>
    </p:spTree>
    <p:extLst>
      <p:ext uri="{BB962C8B-B14F-4D97-AF65-F5344CB8AC3E}">
        <p14:creationId xmlns:p14="http://schemas.microsoft.com/office/powerpoint/2010/main" val="483519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p:txBody>
          <a:bodyPr/>
          <a:lstStyle/>
          <a:p>
            <a:r>
              <a:rPr lang="en-US" smtClean="0"/>
              <a:t>Tour de table</a:t>
            </a:r>
            <a:endParaRPr lang="en-US" dirty="0"/>
          </a:p>
        </p:txBody>
      </p:sp>
      <p:sp>
        <p:nvSpPr>
          <p:cNvPr id="11" name="Espace réservé du texte 10"/>
          <p:cNvSpPr>
            <a:spLocks noGrp="1"/>
          </p:cNvSpPr>
          <p:nvPr>
            <p:ph type="body" sz="quarter" idx="10"/>
          </p:nvPr>
        </p:nvSpPr>
        <p:spPr/>
        <p:txBody>
          <a:bodyPr/>
          <a:lstStyle/>
          <a:p>
            <a:endParaRPr lang="fr-FR" dirty="0"/>
          </a:p>
        </p:txBody>
      </p:sp>
      <p:sp>
        <p:nvSpPr>
          <p:cNvPr id="5" name="Espace réservé du texte 4"/>
          <p:cNvSpPr txBox="1">
            <a:spLocks/>
          </p:cNvSpPr>
          <p:nvPr/>
        </p:nvSpPr>
        <p:spPr>
          <a:xfrm>
            <a:off x="769991" y="1689395"/>
            <a:ext cx="4135384" cy="4267142"/>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Votre nom</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Votre mission/poste</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Une expérience en CPP </a:t>
            </a:r>
          </a:p>
        </p:txBody>
      </p:sp>
      <p:pic>
        <p:nvPicPr>
          <p:cNvPr id="6" name="Image 5"/>
          <p:cNvPicPr>
            <a:picLocks noChangeAspect="1"/>
          </p:cNvPicPr>
          <p:nvPr/>
        </p:nvPicPr>
        <p:blipFill>
          <a:blip r:embed="rId2"/>
          <a:stretch>
            <a:fillRect/>
          </a:stretch>
        </p:blipFill>
        <p:spPr>
          <a:xfrm>
            <a:off x="6196992" y="729058"/>
            <a:ext cx="2846017" cy="2654317"/>
          </a:xfrm>
          <a:prstGeom prst="rect">
            <a:avLst/>
          </a:prstGeom>
        </p:spPr>
      </p:pic>
      <p:sp>
        <p:nvSpPr>
          <p:cNvPr id="4" name="Rectangle 3"/>
          <p:cNvSpPr/>
          <p:nvPr/>
        </p:nvSpPr>
        <p:spPr>
          <a:xfrm>
            <a:off x="5080000" y="4380797"/>
            <a:ext cx="5080000" cy="707886"/>
          </a:xfrm>
          <a:prstGeom prst="rect">
            <a:avLst/>
          </a:prstGeom>
        </p:spPr>
        <p:txBody>
          <a:bodyPr>
            <a:spAutoFit/>
          </a:bodyPr>
          <a:lstStyle/>
          <a:p>
            <a:r>
              <a:rPr lang="fr-FR" sz="2000" dirty="0"/>
              <a:t>https://draft.io/qddy46cemn4jmv9h8ftd9vu5a6jdk3fngyq9rg2dq5k4</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1408058" y="4646666"/>
            <a:ext cx="2053147" cy="552639"/>
          </a:xfrm>
          <a:prstGeom prst="rect">
            <a:avLst/>
          </a:prstGeom>
        </p:spPr>
      </p:pic>
    </p:spTree>
    <p:extLst>
      <p:ext uri="{BB962C8B-B14F-4D97-AF65-F5344CB8AC3E}">
        <p14:creationId xmlns:p14="http://schemas.microsoft.com/office/powerpoint/2010/main" val="1023994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compilateur</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3490" y="1118103"/>
            <a:ext cx="9191346"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Le rôle du compilateur est de </a:t>
            </a:r>
            <a:r>
              <a:rPr lang="fr-FR" sz="1778" dirty="0">
                <a:solidFill>
                  <a:srgbClr val="FF0000"/>
                </a:solidFill>
              </a:rPr>
              <a:t>traduire</a:t>
            </a:r>
            <a:r>
              <a:rPr lang="fr-FR" sz="1778" dirty="0"/>
              <a:t> le code source en code assembleur</a:t>
            </a:r>
          </a:p>
          <a:p>
            <a:r>
              <a:rPr lang="fr-FR" sz="1778" dirty="0">
                <a:sym typeface="Wingdings" panose="05000000000000000000" pitchFamily="2" charset="2"/>
              </a:rPr>
              <a:t>Chaque fichier est traité de manière indépendante</a:t>
            </a:r>
          </a:p>
          <a:p>
            <a:r>
              <a:rPr lang="fr-FR" sz="1778" dirty="0">
                <a:sym typeface="Wingdings" panose="05000000000000000000" pitchFamily="2" charset="2"/>
              </a:rPr>
              <a:t>Ne requiert que la connaissance des prototypes des fonctions utilisées</a:t>
            </a:r>
            <a:endParaRPr lang="fr-FR" sz="1778" dirty="0"/>
          </a:p>
        </p:txBody>
      </p:sp>
      <p:sp>
        <p:nvSpPr>
          <p:cNvPr id="3" name="Rectangle 2"/>
          <p:cNvSpPr/>
          <p:nvPr/>
        </p:nvSpPr>
        <p:spPr>
          <a:xfrm>
            <a:off x="2785005" y="4844898"/>
            <a:ext cx="2675732" cy="400110"/>
          </a:xfrm>
          <a:prstGeom prst="rect">
            <a:avLst/>
          </a:prstGeom>
        </p:spPr>
        <p:txBody>
          <a:bodyPr wrap="none">
            <a:spAutoFit/>
          </a:bodyPr>
          <a:lstStyle/>
          <a:p>
            <a:pPr algn="ctr"/>
            <a:r>
              <a:rPr lang="fr-FR" sz="2000" dirty="0" err="1">
                <a:sym typeface="Wingdings" panose="05000000000000000000" pitchFamily="2" charset="2"/>
              </a:rPr>
              <a:t>program.i</a:t>
            </a:r>
            <a:r>
              <a:rPr lang="fr-FR" sz="2000" dirty="0">
                <a:sym typeface="Wingdings" panose="05000000000000000000" pitchFamily="2" charset="2"/>
              </a:rPr>
              <a:t>  </a:t>
            </a:r>
            <a:r>
              <a:rPr lang="fr-FR" sz="2000" dirty="0" err="1">
                <a:sym typeface="Wingdings" panose="05000000000000000000" pitchFamily="2" charset="2"/>
              </a:rPr>
              <a:t>program.s</a:t>
            </a:r>
            <a:r>
              <a:rPr lang="fr-FR" sz="2000" dirty="0">
                <a:sym typeface="Wingdings" panose="05000000000000000000" pitchFamily="2" charset="2"/>
              </a:rPr>
              <a:t> </a:t>
            </a:r>
            <a:endParaRPr lang="fr-FR" sz="2000" dirty="0"/>
          </a:p>
        </p:txBody>
      </p:sp>
      <p:grpSp>
        <p:nvGrpSpPr>
          <p:cNvPr id="9" name="Groupe 8"/>
          <p:cNvGrpSpPr/>
          <p:nvPr/>
        </p:nvGrpSpPr>
        <p:grpSpPr>
          <a:xfrm>
            <a:off x="542183" y="2611352"/>
            <a:ext cx="7014980" cy="1846982"/>
            <a:chOff x="1234392" y="2815958"/>
            <a:chExt cx="7014980" cy="1846982"/>
          </a:xfrm>
        </p:grpSpPr>
        <p:pic>
          <p:nvPicPr>
            <p:cNvPr id="6" name="Image 5"/>
            <p:cNvPicPr>
              <a:picLocks noChangeAspect="1"/>
            </p:cNvPicPr>
            <p:nvPr/>
          </p:nvPicPr>
          <p:blipFill>
            <a:blip r:embed="rId3"/>
            <a:stretch>
              <a:fillRect/>
            </a:stretch>
          </p:blipFill>
          <p:spPr>
            <a:xfrm>
              <a:off x="1380789" y="2937857"/>
              <a:ext cx="6868583" cy="1725083"/>
            </a:xfrm>
            <a:prstGeom prst="rect">
              <a:avLst/>
            </a:prstGeom>
          </p:spPr>
        </p:pic>
        <p:sp>
          <p:nvSpPr>
            <p:cNvPr id="8" name="Rectangle 7"/>
            <p:cNvSpPr/>
            <p:nvPr/>
          </p:nvSpPr>
          <p:spPr>
            <a:xfrm>
              <a:off x="1234392" y="2815958"/>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ZoneTexte 9"/>
          <p:cNvSpPr txBox="1"/>
          <p:nvPr/>
        </p:nvSpPr>
        <p:spPr>
          <a:xfrm>
            <a:off x="8141923" y="3304510"/>
            <a:ext cx="1661500" cy="923330"/>
          </a:xfrm>
          <a:prstGeom prst="rect">
            <a:avLst/>
          </a:prstGeom>
          <a:noFill/>
        </p:spPr>
        <p:txBody>
          <a:bodyPr wrap="square" rtlCol="0">
            <a:spAutoFit/>
          </a:bodyPr>
          <a:lstStyle/>
          <a:p>
            <a:r>
              <a:rPr lang="fr-FR" dirty="0" smtClean="0">
                <a:solidFill>
                  <a:srgbClr val="7030A0"/>
                </a:solidFill>
              </a:rPr>
              <a:t>Afficher le code assembleur dans Visual</a:t>
            </a:r>
            <a:endParaRPr lang="fr-FR" dirty="0">
              <a:solidFill>
                <a:srgbClr val="7030A0"/>
              </a:solidFill>
            </a:endParaRPr>
          </a:p>
        </p:txBody>
      </p:sp>
    </p:spTree>
    <p:extLst>
      <p:ext uri="{BB962C8B-B14F-4D97-AF65-F5344CB8AC3E}">
        <p14:creationId xmlns:p14="http://schemas.microsoft.com/office/powerpoint/2010/main" val="8584293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L’assembleur</a:t>
            </a:r>
            <a:endParaRPr lang="fr-FR" dirty="0"/>
          </a:p>
        </p:txBody>
      </p:sp>
      <p:sp>
        <p:nvSpPr>
          <p:cNvPr id="6" name="Espace réservé du texte 5"/>
          <p:cNvSpPr>
            <a:spLocks noGrp="1"/>
          </p:cNvSpPr>
          <p:nvPr>
            <p:ph type="body" sz="quarter" idx="10"/>
          </p:nvPr>
        </p:nvSpPr>
        <p:spPr/>
        <p:txBody>
          <a:bodyPr/>
          <a:lstStyle/>
          <a:p>
            <a:endParaRPr lang="fr-FR"/>
          </a:p>
        </p:txBody>
      </p:sp>
      <p:sp>
        <p:nvSpPr>
          <p:cNvPr id="7" name="Espace réservé du contenu 5"/>
          <p:cNvSpPr txBox="1">
            <a:spLocks/>
          </p:cNvSpPr>
          <p:nvPr/>
        </p:nvSpPr>
        <p:spPr>
          <a:xfrm>
            <a:off x="579280" y="1453767"/>
            <a:ext cx="9191346" cy="574079"/>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L’assembleur part du code assembleur et génère un fichier objet </a:t>
            </a:r>
            <a:endParaRPr lang="fr-FR" sz="1778" dirty="0">
              <a:sym typeface="Wingdings" panose="05000000000000000000" pitchFamily="2" charset="2"/>
            </a:endParaRPr>
          </a:p>
        </p:txBody>
      </p:sp>
      <p:sp>
        <p:nvSpPr>
          <p:cNvPr id="3" name="Rectangle 2"/>
          <p:cNvSpPr/>
          <p:nvPr/>
        </p:nvSpPr>
        <p:spPr>
          <a:xfrm>
            <a:off x="3679514" y="4323367"/>
            <a:ext cx="2760692" cy="400110"/>
          </a:xfrm>
          <a:prstGeom prst="rect">
            <a:avLst/>
          </a:prstGeom>
        </p:spPr>
        <p:txBody>
          <a:bodyPr wrap="none">
            <a:spAutoFit/>
          </a:bodyPr>
          <a:lstStyle/>
          <a:p>
            <a:r>
              <a:rPr lang="fr-FR" sz="2000" dirty="0" err="1">
                <a:sym typeface="Wingdings" panose="05000000000000000000" pitchFamily="2" charset="2"/>
              </a:rPr>
              <a:t>program.s</a:t>
            </a:r>
            <a:r>
              <a:rPr lang="fr-FR" sz="2000" dirty="0">
                <a:sym typeface="Wingdings" panose="05000000000000000000" pitchFamily="2" charset="2"/>
              </a:rPr>
              <a:t>  </a:t>
            </a:r>
            <a:r>
              <a:rPr lang="fr-FR" sz="2000" dirty="0" err="1">
                <a:sym typeface="Wingdings" panose="05000000000000000000" pitchFamily="2" charset="2"/>
              </a:rPr>
              <a:t>program.o</a:t>
            </a:r>
            <a:r>
              <a:rPr lang="fr-FR" sz="2000" dirty="0">
                <a:sym typeface="Wingdings" panose="05000000000000000000" pitchFamily="2" charset="2"/>
              </a:rPr>
              <a:t> </a:t>
            </a:r>
            <a:endParaRPr lang="fr-FR" sz="2000" dirty="0"/>
          </a:p>
        </p:txBody>
      </p:sp>
      <p:grpSp>
        <p:nvGrpSpPr>
          <p:cNvPr id="11" name="Groupe 10"/>
          <p:cNvGrpSpPr/>
          <p:nvPr/>
        </p:nvGrpSpPr>
        <p:grpSpPr>
          <a:xfrm>
            <a:off x="1581875" y="2126766"/>
            <a:ext cx="7400731" cy="2066105"/>
            <a:chOff x="1581875" y="2126766"/>
            <a:chExt cx="7400731" cy="2066105"/>
          </a:xfrm>
        </p:grpSpPr>
        <p:grpSp>
          <p:nvGrpSpPr>
            <p:cNvPr id="9" name="Groupe 8"/>
            <p:cNvGrpSpPr/>
            <p:nvPr/>
          </p:nvGrpSpPr>
          <p:grpSpPr>
            <a:xfrm>
              <a:off x="1581875" y="2126766"/>
              <a:ext cx="6955970" cy="1750343"/>
              <a:chOff x="1642691" y="2511254"/>
              <a:chExt cx="6955970" cy="1750343"/>
            </a:xfrm>
          </p:grpSpPr>
          <p:pic>
            <p:nvPicPr>
              <p:cNvPr id="2" name="Image 1"/>
              <p:cNvPicPr>
                <a:picLocks noChangeAspect="1"/>
              </p:cNvPicPr>
              <p:nvPr/>
            </p:nvPicPr>
            <p:blipFill>
              <a:blip r:embed="rId2"/>
              <a:stretch>
                <a:fillRect/>
              </a:stretch>
            </p:blipFill>
            <p:spPr>
              <a:xfrm>
                <a:off x="1751244" y="2547097"/>
                <a:ext cx="6847417" cy="1714500"/>
              </a:xfrm>
              <a:prstGeom prst="rect">
                <a:avLst/>
              </a:prstGeom>
            </p:spPr>
          </p:pic>
          <p:sp>
            <p:nvSpPr>
              <p:cNvPr id="8" name="Rectangle 7"/>
              <p:cNvSpPr/>
              <p:nvPr/>
            </p:nvSpPr>
            <p:spPr>
              <a:xfrm>
                <a:off x="1642691" y="2511254"/>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Rectangle 9"/>
            <p:cNvSpPr/>
            <p:nvPr/>
          </p:nvSpPr>
          <p:spPr>
            <a:xfrm>
              <a:off x="7748213" y="3633032"/>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Tree>
    <p:extLst>
      <p:ext uri="{BB962C8B-B14F-4D97-AF65-F5344CB8AC3E}">
        <p14:creationId xmlns:p14="http://schemas.microsoft.com/office/powerpoint/2010/main" val="3220879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Statique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9036" y="1810394"/>
            <a:ext cx="9191346" cy="257552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Même si un seul fichier, on </a:t>
            </a:r>
            <a:r>
              <a:rPr lang="fr-FR" sz="1778" dirty="0" err="1">
                <a:sym typeface="Wingdings" panose="05000000000000000000" pitchFamily="2" charset="2"/>
              </a:rPr>
              <a:t>link</a:t>
            </a:r>
            <a:r>
              <a:rPr lang="fr-FR" sz="1778" dirty="0">
                <a:sym typeface="Wingdings" panose="05000000000000000000" pitchFamily="2" charset="2"/>
              </a:rPr>
              <a:t> toujours avec au minimum </a:t>
            </a:r>
            <a:r>
              <a:rPr lang="fr-FR" sz="1778" dirty="0" smtClean="0">
                <a:sym typeface="Wingdings" panose="05000000000000000000" pitchFamily="2" charset="2"/>
              </a:rPr>
              <a:t>la </a:t>
            </a:r>
            <a:r>
              <a:rPr lang="fr-FR" sz="1778" dirty="0" err="1" smtClean="0">
                <a:sym typeface="Wingdings" panose="05000000000000000000" pitchFamily="2" charset="2"/>
              </a:rPr>
              <a:t>libc.a</a:t>
            </a:r>
            <a:r>
              <a:rPr lang="fr-FR" sz="1778" dirty="0" smtClean="0">
                <a:sym typeface="Wingdings" panose="05000000000000000000" pitchFamily="2" charset="2"/>
              </a:rPr>
              <a:t> </a:t>
            </a:r>
            <a:r>
              <a:rPr lang="fr-FR" sz="1778" dirty="0">
                <a:sym typeface="Wingdings" panose="05000000000000000000" pitchFamily="2" charset="2"/>
              </a:rPr>
              <a:t>sous linux.</a:t>
            </a:r>
          </a:p>
          <a:p>
            <a:r>
              <a:rPr lang="fr-FR" sz="1778" dirty="0">
                <a:sym typeface="Wingdings" panose="05000000000000000000" pitchFamily="2" charset="2"/>
              </a:rPr>
              <a:t>Un fichier .a est </a:t>
            </a:r>
            <a:r>
              <a:rPr lang="fr-FR" sz="1778" dirty="0" smtClean="0">
                <a:sym typeface="Wingdings" panose="05000000000000000000" pitchFamily="2" charset="2"/>
              </a:rPr>
              <a:t>simplement une </a:t>
            </a:r>
            <a:r>
              <a:rPr lang="fr-FR" sz="1778" dirty="0">
                <a:sym typeface="Wingdings" panose="05000000000000000000" pitchFamily="2" charset="2"/>
              </a:rPr>
              <a:t>archive de fichiers .o</a:t>
            </a:r>
          </a:p>
          <a:p>
            <a:r>
              <a:rPr lang="fr-FR" sz="1778" dirty="0">
                <a:sym typeface="Wingdings" panose="05000000000000000000" pitchFamily="2" charset="2"/>
              </a:rPr>
              <a:t>L’éditeur de lien remplace les bouchons d’adresse de fonction par les vraies adresses des fonctions. Et c’est souvent là qu’arrivent les vrais problèmes…</a:t>
            </a:r>
          </a:p>
          <a:p>
            <a:r>
              <a:rPr lang="fr-FR" sz="1778" dirty="0">
                <a:sym typeface="Wingdings" panose="05000000000000000000" pitchFamily="2" charset="2"/>
              </a:rPr>
              <a:t>Cas particulier : la </a:t>
            </a:r>
            <a:r>
              <a:rPr lang="fr-FR" sz="1778" dirty="0" err="1">
                <a:sym typeface="Wingdings" panose="05000000000000000000" pitchFamily="2" charset="2"/>
              </a:rPr>
              <a:t>libc.a</a:t>
            </a:r>
            <a:r>
              <a:rPr lang="fr-FR" sz="1778" dirty="0">
                <a:sym typeface="Wingdings" panose="05000000000000000000" pitchFamily="2" charset="2"/>
              </a:rPr>
              <a:t> a un bouchon pour la fonction main(). Si elle n’existe pas, l’éditeur de lien renvoie une erreur</a:t>
            </a:r>
          </a:p>
        </p:txBody>
      </p:sp>
      <p:sp>
        <p:nvSpPr>
          <p:cNvPr id="3" name="Rectangle 2"/>
          <p:cNvSpPr/>
          <p:nvPr/>
        </p:nvSpPr>
        <p:spPr>
          <a:xfrm>
            <a:off x="3890844" y="4465075"/>
            <a:ext cx="2947730" cy="1015663"/>
          </a:xfrm>
          <a:prstGeom prst="rect">
            <a:avLst/>
          </a:prstGeom>
        </p:spPr>
        <p:txBody>
          <a:bodyPr wrap="none">
            <a:spAutoFit/>
          </a:bodyPr>
          <a:lstStyle/>
          <a:p>
            <a:r>
              <a:rPr lang="fr-FR" sz="2000" dirty="0">
                <a:sym typeface="Wingdings" panose="05000000000000000000" pitchFamily="2" charset="2"/>
              </a:rPr>
              <a:t> </a:t>
            </a:r>
            <a:r>
              <a:rPr lang="fr-FR" sz="2000" dirty="0" err="1">
                <a:sym typeface="Wingdings" panose="05000000000000000000" pitchFamily="2" charset="2"/>
              </a:rPr>
              <a:t>other.a</a:t>
            </a:r>
            <a:r>
              <a:rPr lang="fr-FR" sz="2000" dirty="0">
                <a:sym typeface="Wingdings" panose="05000000000000000000" pitchFamily="2" charset="2"/>
              </a:rPr>
              <a:t/>
            </a:r>
            <a:br>
              <a:rPr lang="fr-FR" sz="2000" dirty="0">
                <a:sym typeface="Wingdings" panose="05000000000000000000" pitchFamily="2" charset="2"/>
              </a:rPr>
            </a:br>
            <a:r>
              <a:rPr lang="fr-FR" sz="2000" dirty="0" err="1">
                <a:sym typeface="Wingdings" panose="05000000000000000000" pitchFamily="2" charset="2"/>
              </a:rPr>
              <a:t>program.o</a:t>
            </a:r>
            <a:r>
              <a:rPr lang="fr-FR" sz="2000" dirty="0" smtClean="0">
                <a:sym typeface="Wingdings" panose="05000000000000000000" pitchFamily="2" charset="2"/>
              </a:rPr>
              <a:t> </a:t>
            </a:r>
            <a:r>
              <a:rPr lang="fr-FR" sz="2000" dirty="0">
                <a:sym typeface="Wingdings" panose="05000000000000000000" pitchFamily="2" charset="2"/>
              </a:rPr>
              <a:t> </a:t>
            </a:r>
            <a:r>
              <a:rPr lang="fr-FR" sz="2000" dirty="0">
                <a:sym typeface="Wingdings" panose="05000000000000000000" pitchFamily="2" charset="2"/>
              </a:rPr>
              <a:t>program.exe</a:t>
            </a:r>
            <a:br>
              <a:rPr lang="fr-FR" sz="2000" dirty="0">
                <a:sym typeface="Wingdings" panose="05000000000000000000" pitchFamily="2" charset="2"/>
              </a:rPr>
            </a:br>
            <a:r>
              <a:rPr lang="fr-FR" sz="2000" dirty="0">
                <a:sym typeface="Wingdings" panose="05000000000000000000" pitchFamily="2" charset="2"/>
              </a:rPr>
              <a:t>other.lib </a:t>
            </a:r>
            <a:endParaRPr lang="fr-FR" sz="2000" dirty="0"/>
          </a:p>
        </p:txBody>
      </p:sp>
      <p:sp>
        <p:nvSpPr>
          <p:cNvPr id="6" name="Rectangle 5"/>
          <p:cNvSpPr/>
          <p:nvPr/>
        </p:nvSpPr>
        <p:spPr>
          <a:xfrm>
            <a:off x="3808073" y="1410284"/>
            <a:ext cx="3077766"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agrège</a:t>
            </a:r>
            <a:r>
              <a:rPr lang="fr-FR" sz="2000" dirty="0"/>
              <a:t> les fichiers binaires</a:t>
            </a:r>
          </a:p>
        </p:txBody>
      </p:sp>
      <p:sp>
        <p:nvSpPr>
          <p:cNvPr id="8" name="Rectangle 7"/>
          <p:cNvSpPr/>
          <p:nvPr/>
        </p:nvSpPr>
        <p:spPr>
          <a:xfrm>
            <a:off x="3447077" y="3985806"/>
            <a:ext cx="3799758"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est </a:t>
            </a:r>
            <a:r>
              <a:rPr lang="fr-FR" sz="2000" dirty="0">
                <a:solidFill>
                  <a:srgbClr val="FF0000"/>
                </a:solidFill>
              </a:rPr>
              <a:t>autonome</a:t>
            </a:r>
          </a:p>
        </p:txBody>
      </p:sp>
    </p:spTree>
    <p:extLst>
      <p:ext uri="{BB962C8B-B14F-4D97-AF65-F5344CB8AC3E}">
        <p14:creationId xmlns:p14="http://schemas.microsoft.com/office/powerpoint/2010/main" val="3234537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Dynamique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654845" y="1931242"/>
            <a:ext cx="9191346" cy="1678424"/>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Vous ne pourrez savoir qu’à l’exécution qu’une bibliothèque est corrompue ou inaccessible</a:t>
            </a:r>
          </a:p>
          <a:p>
            <a:r>
              <a:rPr lang="fr-FR" sz="1778" dirty="0">
                <a:sym typeface="Wingdings" panose="05000000000000000000" pitchFamily="2" charset="2"/>
              </a:rPr>
              <a:t>Une bibliothèque dynamique peut évoluer indépendamment de l’exécutable (pourvu qu’elle expose toujours la même API) = architecture plus souple.</a:t>
            </a:r>
          </a:p>
          <a:p>
            <a:pPr marL="0" indent="0">
              <a:buNone/>
            </a:pPr>
            <a:endParaRPr lang="fr-FR" sz="1778" dirty="0">
              <a:sym typeface="Wingdings" panose="05000000000000000000" pitchFamily="2" charset="2"/>
            </a:endParaRPr>
          </a:p>
        </p:txBody>
      </p:sp>
      <p:sp>
        <p:nvSpPr>
          <p:cNvPr id="3" name="Rectangle 2"/>
          <p:cNvSpPr/>
          <p:nvPr/>
        </p:nvSpPr>
        <p:spPr>
          <a:xfrm>
            <a:off x="1865940" y="4056110"/>
            <a:ext cx="2584875" cy="707886"/>
          </a:xfrm>
          <a:prstGeom prst="rect">
            <a:avLst/>
          </a:prstGeom>
        </p:spPr>
        <p:txBody>
          <a:bodyPr wrap="none">
            <a:spAutoFit/>
          </a:bodyPr>
          <a:lstStyle/>
          <a:p>
            <a:r>
              <a:rPr lang="fr-FR" sz="2000" dirty="0" err="1" smtClean="0">
                <a:sym typeface="Wingdings" panose="05000000000000000000" pitchFamily="2" charset="2"/>
              </a:rPr>
              <a:t>program.o</a:t>
            </a:r>
            <a:r>
              <a:rPr lang="fr-FR" sz="2000" dirty="0" smtClean="0">
                <a:sym typeface="Wingdings" panose="05000000000000000000" pitchFamily="2" charset="2"/>
              </a:rPr>
              <a:t> </a:t>
            </a:r>
            <a:r>
              <a:rPr lang="fr-FR" sz="2000" dirty="0">
                <a:sym typeface="Wingdings" panose="05000000000000000000" pitchFamily="2" charset="2"/>
              </a:rPr>
              <a:t> program </a:t>
            </a:r>
          </a:p>
          <a:p>
            <a:r>
              <a:rPr lang="fr-FR" sz="2000" dirty="0" smtClean="0">
                <a:sym typeface="Wingdings" panose="05000000000000000000" pitchFamily="2" charset="2"/>
              </a:rPr>
              <a:t>another.so</a:t>
            </a:r>
            <a:endParaRPr lang="fr-FR" sz="2000" dirty="0"/>
          </a:p>
        </p:txBody>
      </p:sp>
      <p:sp>
        <p:nvSpPr>
          <p:cNvPr id="6" name="Rectangle 5"/>
          <p:cNvSpPr/>
          <p:nvPr/>
        </p:nvSpPr>
        <p:spPr>
          <a:xfrm>
            <a:off x="5580137" y="4056109"/>
            <a:ext cx="3316421" cy="707886"/>
          </a:xfrm>
          <a:prstGeom prst="rect">
            <a:avLst/>
          </a:prstGeom>
        </p:spPr>
        <p:txBody>
          <a:bodyPr wrap="none">
            <a:spAutoFit/>
          </a:bodyPr>
          <a:lstStyle/>
          <a:p>
            <a:r>
              <a:rPr lang="fr-FR" sz="2000" dirty="0">
                <a:sym typeface="Wingdings" panose="05000000000000000000" pitchFamily="2" charset="2"/>
              </a:rPr>
              <a:t>  </a:t>
            </a:r>
            <a:r>
              <a:rPr lang="fr-FR" sz="2000" dirty="0" smtClean="0">
                <a:sym typeface="Wingdings" panose="05000000000000000000" pitchFamily="2" charset="2"/>
              </a:rPr>
              <a:t>program.obj </a:t>
            </a:r>
            <a:r>
              <a:rPr lang="fr-FR" sz="2000" dirty="0">
                <a:sym typeface="Wingdings" panose="05000000000000000000" pitchFamily="2" charset="2"/>
              </a:rPr>
              <a:t> program.exe</a:t>
            </a:r>
          </a:p>
          <a:p>
            <a:r>
              <a:rPr lang="fr-FR" sz="2000" dirty="0">
                <a:sym typeface="Wingdings" panose="05000000000000000000" pitchFamily="2" charset="2"/>
              </a:rPr>
              <a:t>  another.dll </a:t>
            </a:r>
            <a:endParaRPr lang="fr-FR" sz="2000" dirty="0"/>
          </a:p>
        </p:txBody>
      </p:sp>
      <p:sp>
        <p:nvSpPr>
          <p:cNvPr id="8" name="Rectangle 7"/>
          <p:cNvSpPr/>
          <p:nvPr/>
        </p:nvSpPr>
        <p:spPr>
          <a:xfrm>
            <a:off x="2418445" y="1319979"/>
            <a:ext cx="524130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renseigne</a:t>
            </a:r>
            <a:r>
              <a:rPr lang="fr-FR" sz="2000" dirty="0"/>
              <a:t> les adresses des fonctions appelables</a:t>
            </a:r>
          </a:p>
        </p:txBody>
      </p:sp>
      <p:sp>
        <p:nvSpPr>
          <p:cNvPr id="9" name="Rectangle 8"/>
          <p:cNvSpPr/>
          <p:nvPr/>
        </p:nvSpPr>
        <p:spPr>
          <a:xfrm>
            <a:off x="2843464" y="3393349"/>
            <a:ext cx="439126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n’est </a:t>
            </a:r>
            <a:r>
              <a:rPr lang="fr-FR" sz="2000" dirty="0">
                <a:solidFill>
                  <a:srgbClr val="FF0000"/>
                </a:solidFill>
              </a:rPr>
              <a:t>pas autonome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759" y="4765801"/>
            <a:ext cx="611944" cy="611944"/>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215" y="4819493"/>
            <a:ext cx="425789" cy="504560"/>
          </a:xfrm>
          <a:prstGeom prst="rect">
            <a:avLst/>
          </a:prstGeom>
        </p:spPr>
      </p:pic>
    </p:spTree>
    <p:extLst>
      <p:ext uri="{BB962C8B-B14F-4D97-AF65-F5344CB8AC3E}">
        <p14:creationId xmlns:p14="http://schemas.microsoft.com/office/powerpoint/2010/main" val="1238921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7249902" cy="272371"/>
          </a:xfrm>
        </p:spPr>
        <p:txBody>
          <a:bodyPr/>
          <a:lstStyle/>
          <a:p>
            <a:r>
              <a:rPr lang="fr-FR" dirty="0" smtClean="0"/>
              <a:t>Un exemple avec GCC (une fois n’est pas coutume)</a:t>
            </a:r>
            <a:endParaRPr lang="fr-FR" dirty="0"/>
          </a:p>
        </p:txBody>
      </p:sp>
      <p:sp>
        <p:nvSpPr>
          <p:cNvPr id="3" name="Espace réservé du texte 2"/>
          <p:cNvSpPr>
            <a:spLocks noGrp="1"/>
          </p:cNvSpPr>
          <p:nvPr>
            <p:ph type="body" sz="quarter" idx="10"/>
          </p:nvPr>
        </p:nvSpPr>
        <p:spPr/>
        <p:txBody>
          <a:bodyPr/>
          <a:lstStyle/>
          <a:p>
            <a:r>
              <a:rPr lang="fr-FR" dirty="0" smtClean="0"/>
              <a:t>Créer un .o, .a ou .</a:t>
            </a:r>
            <a:r>
              <a:rPr lang="fr-FR" dirty="0" err="1" smtClean="0"/>
              <a:t>so</a:t>
            </a:r>
            <a:endParaRPr lang="fr-FR" dirty="0"/>
          </a:p>
        </p:txBody>
      </p:sp>
      <p:sp>
        <p:nvSpPr>
          <p:cNvPr id="5" name="Rectangle 4"/>
          <p:cNvSpPr/>
          <p:nvPr/>
        </p:nvSpPr>
        <p:spPr>
          <a:xfrm>
            <a:off x="1248865" y="4238778"/>
            <a:ext cx="8169762" cy="1289456"/>
          </a:xfrm>
          <a:prstGeom prst="rect">
            <a:avLst/>
          </a:prstGeom>
        </p:spPr>
        <p:txBody>
          <a:bodyPr wrap="square">
            <a:spAutoFit/>
          </a:bodyPr>
          <a:lstStyle/>
          <a:p>
            <a:r>
              <a:rPr lang="fr-FR" sz="1556" b="1" dirty="0">
                <a:sym typeface="Wingdings" panose="05000000000000000000" pitchFamily="2" charset="2"/>
              </a:rPr>
              <a:t>À noter</a:t>
            </a:r>
          </a:p>
          <a:p>
            <a:r>
              <a:rPr lang="fr-FR" sz="1556" dirty="0">
                <a:sym typeface="Wingdings" panose="05000000000000000000" pitchFamily="2" charset="2"/>
              </a:rPr>
              <a:t>Option </a:t>
            </a:r>
            <a:r>
              <a:rPr lang="fr-FR" sz="1556" dirty="0" smtClean="0">
                <a:sym typeface="Wingdings" panose="05000000000000000000" pitchFamily="2" charset="2"/>
              </a:rPr>
              <a:t>« –</a:t>
            </a:r>
            <a:r>
              <a:rPr lang="fr-FR" sz="1556" dirty="0">
                <a:sym typeface="Wingdings" panose="05000000000000000000" pitchFamily="2" charset="2"/>
              </a:rPr>
              <a:t>L</a:t>
            </a:r>
            <a:r>
              <a:rPr lang="fr-FR" sz="1556" dirty="0" smtClean="0">
                <a:sym typeface="Wingdings" panose="05000000000000000000" pitchFamily="2" charset="2"/>
              </a:rPr>
              <a:t>. » </a:t>
            </a:r>
            <a:r>
              <a:rPr lang="fr-FR" sz="1556" dirty="0">
                <a:sym typeface="Wingdings" panose="05000000000000000000" pitchFamily="2" charset="2"/>
              </a:rPr>
              <a:t>pour ajouter le répertoire courant à la liste des </a:t>
            </a:r>
            <a:r>
              <a:rPr lang="fr-FR" sz="1556" dirty="0" err="1">
                <a:sym typeface="Wingdings" panose="05000000000000000000" pitchFamily="2" charset="2"/>
              </a:rPr>
              <a:t>paths</a:t>
            </a:r>
            <a:r>
              <a:rPr lang="fr-FR" sz="1556" dirty="0">
                <a:sym typeface="Wingdings" panose="05000000000000000000" pitchFamily="2" charset="2"/>
              </a:rPr>
              <a:t> de recherche d’une bibliothèque</a:t>
            </a:r>
          </a:p>
          <a:p>
            <a:r>
              <a:rPr lang="fr-FR" sz="1556" dirty="0">
                <a:sym typeface="Wingdings" panose="05000000000000000000" pitchFamily="2" charset="2"/>
              </a:rPr>
              <a:t>Lors de l’exécution, le système doit savoir où se trouve la lib utilisée. </a:t>
            </a:r>
            <a:br>
              <a:rPr lang="fr-FR" sz="1556" dirty="0">
                <a:sym typeface="Wingdings" panose="05000000000000000000" pitchFamily="2" charset="2"/>
              </a:rPr>
            </a:br>
            <a:r>
              <a:rPr lang="fr-FR" sz="1556" dirty="0">
                <a:sym typeface="Wingdings" panose="05000000000000000000" pitchFamily="2" charset="2"/>
              </a:rPr>
              <a:t>Il faut mettre à jour LD_LIBRARY_PATH ou passer le path en paramètre : -</a:t>
            </a:r>
            <a:r>
              <a:rPr lang="fr-FR" sz="1556" dirty="0" err="1">
                <a:sym typeface="Wingdings" panose="05000000000000000000" pitchFamily="2" charset="2"/>
              </a:rPr>
              <a:t>rpath</a:t>
            </a:r>
            <a:r>
              <a:rPr lang="fr-FR" sz="1556" dirty="0">
                <a:sym typeface="Wingdings" panose="05000000000000000000" pitchFamily="2" charset="2"/>
              </a:rPr>
              <a:t>=[</a:t>
            </a:r>
            <a:r>
              <a:rPr lang="fr-FR" sz="1556" dirty="0" err="1">
                <a:sym typeface="Wingdings" panose="05000000000000000000" pitchFamily="2" charset="2"/>
              </a:rPr>
              <a:t>dir</a:t>
            </a:r>
            <a:r>
              <a:rPr lang="fr-FR" sz="1556" dirty="0">
                <a:sym typeface="Wingdings" panose="05000000000000000000" pitchFamily="2" charset="2"/>
              </a:rPr>
              <a:t>]</a:t>
            </a:r>
          </a:p>
        </p:txBody>
      </p:sp>
      <p:sp>
        <p:nvSpPr>
          <p:cNvPr id="6" name="Rectangle 5"/>
          <p:cNvSpPr/>
          <p:nvPr/>
        </p:nvSpPr>
        <p:spPr>
          <a:xfrm>
            <a:off x="5645902" y="1512423"/>
            <a:ext cx="3639021" cy="331757"/>
          </a:xfrm>
          <a:prstGeom prst="rect">
            <a:avLst/>
          </a:prstGeom>
        </p:spPr>
        <p:txBody>
          <a:bodyPr wrap="square">
            <a:spAutoFit/>
          </a:bodyPr>
          <a:lstStyle/>
          <a:p>
            <a:pPr lvl="1"/>
            <a:r>
              <a:rPr lang="pt-BR" sz="1556" dirty="0">
                <a:latin typeface="Cascadia Code" panose="020B0609020000020004" pitchFamily="49" charset="0"/>
                <a:cs typeface="Cascadia Code" panose="020B0609020000020004" pitchFamily="49" charset="0"/>
                <a:sym typeface="Wingdings" panose="05000000000000000000" pitchFamily="2" charset="2"/>
              </a:rPr>
              <a:t>gcc v3.c -fPIC  -o v3.o</a:t>
            </a:r>
          </a:p>
        </p:txBody>
      </p:sp>
      <p:sp>
        <p:nvSpPr>
          <p:cNvPr id="7" name="Rectangle 6"/>
          <p:cNvSpPr/>
          <p:nvPr/>
        </p:nvSpPr>
        <p:spPr>
          <a:xfrm>
            <a:off x="1015857" y="2193324"/>
            <a:ext cx="3528506" cy="571182"/>
          </a:xfrm>
          <a:prstGeom prst="rect">
            <a:avLst/>
          </a:prstGeom>
        </p:spPr>
        <p:txBody>
          <a:bodyPr wrap="square">
            <a:spAutoFit/>
          </a:bodyPr>
          <a:lstStyle/>
          <a:p>
            <a:pPr lvl="1" algn="ctr"/>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smtClean="0">
                <a:sym typeface="Wingdings" panose="05000000000000000000" pitchFamily="2" charset="2"/>
              </a:rPr>
              <a:t>dynamique</a:t>
            </a:r>
            <a:r>
              <a:rPr lang="en-US" sz="1556" dirty="0">
                <a:sym typeface="Wingdings" panose="05000000000000000000" pitchFamily="2" charset="2"/>
              </a:rPr>
              <a:t> </a:t>
            </a:r>
            <a:r>
              <a:rPr lang="en-US" sz="1556" dirty="0" smtClean="0">
                <a:sym typeface="Wingdings" panose="05000000000000000000" pitchFamily="2" charset="2"/>
              </a:rPr>
              <a:t>à </a:t>
            </a:r>
            <a:r>
              <a:rPr lang="en-US" sz="1556" dirty="0" err="1" smtClean="0">
                <a:sym typeface="Wingdings" panose="05000000000000000000" pitchFamily="2" charset="2"/>
              </a:rPr>
              <a:t>partir</a:t>
            </a:r>
            <a:r>
              <a:rPr lang="en-US" sz="1556" dirty="0" smtClean="0">
                <a:sym typeface="Wingdings" panose="05000000000000000000" pitchFamily="2" charset="2"/>
              </a:rPr>
              <a:t> du </a:t>
            </a:r>
            <a:r>
              <a:rPr lang="en-US" sz="1556" dirty="0" err="1" smtClean="0">
                <a:sym typeface="Wingdings" panose="05000000000000000000" pitchFamily="2" charset="2"/>
              </a:rPr>
              <a:t>fichier</a:t>
            </a:r>
            <a:r>
              <a:rPr lang="en-US" sz="1556" dirty="0" smtClean="0">
                <a:sym typeface="Wingdings" panose="05000000000000000000" pitchFamily="2" charset="2"/>
              </a:rPr>
              <a:t> objet</a:t>
            </a:r>
            <a:endParaRPr lang="en-US" sz="1556" dirty="0">
              <a:sym typeface="Wingdings" panose="05000000000000000000" pitchFamily="2" charset="2"/>
            </a:endParaRPr>
          </a:p>
        </p:txBody>
      </p:sp>
      <p:sp>
        <p:nvSpPr>
          <p:cNvPr id="8" name="Rectangle 7"/>
          <p:cNvSpPr/>
          <p:nvPr/>
        </p:nvSpPr>
        <p:spPr>
          <a:xfrm>
            <a:off x="1105704" y="2830409"/>
            <a:ext cx="3035218" cy="810607"/>
          </a:xfrm>
          <a:prstGeom prst="rect">
            <a:avLst/>
          </a:prstGeom>
        </p:spPr>
        <p:txBody>
          <a:bodyPr wrap="square">
            <a:spAutoFit/>
          </a:bodyPr>
          <a:lstStyle/>
          <a:p>
            <a:pPr lvl="1" algn="ctr"/>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a:sym typeface="Wingdings" panose="05000000000000000000" pitchFamily="2" charset="2"/>
              </a:rPr>
              <a:t>statique</a:t>
            </a:r>
            <a:r>
              <a:rPr lang="en-US" sz="1556" dirty="0">
                <a:sym typeface="Wingdings" panose="05000000000000000000" pitchFamily="2" charset="2"/>
              </a:rPr>
              <a:t/>
            </a:r>
            <a:br>
              <a:rPr lang="en-US" sz="1556" dirty="0">
                <a:sym typeface="Wingdings" panose="05000000000000000000" pitchFamily="2" charset="2"/>
              </a:rPr>
            </a:br>
            <a:r>
              <a:rPr lang="en-US" sz="1556" dirty="0">
                <a:sym typeface="Wingdings" panose="05000000000000000000" pitchFamily="2" charset="2"/>
              </a:rPr>
              <a:t>= </a:t>
            </a:r>
            <a:r>
              <a:rPr lang="fr-FR" sz="1556" dirty="0">
                <a:sym typeface="Wingdings" panose="05000000000000000000" pitchFamily="2" charset="2"/>
              </a:rPr>
              <a:t>mise en archive</a:t>
            </a:r>
            <a:endParaRPr lang="fr-FR" sz="1556" dirty="0"/>
          </a:p>
          <a:p>
            <a:pPr lvl="1" algn="ctr"/>
            <a:endParaRPr lang="fr-FR" sz="1556" dirty="0"/>
          </a:p>
        </p:txBody>
      </p:sp>
      <p:sp>
        <p:nvSpPr>
          <p:cNvPr id="9" name="Rectangle 8"/>
          <p:cNvSpPr/>
          <p:nvPr/>
        </p:nvSpPr>
        <p:spPr>
          <a:xfrm>
            <a:off x="1698615" y="3470924"/>
            <a:ext cx="1884107" cy="331757"/>
          </a:xfrm>
          <a:prstGeom prst="rect">
            <a:avLst/>
          </a:prstGeom>
        </p:spPr>
        <p:txBody>
          <a:bodyPr wrap="none">
            <a:spAutoFit/>
          </a:bodyPr>
          <a:lstStyle/>
          <a:p>
            <a:pPr lvl="1" algn="ctr"/>
            <a:r>
              <a:rPr lang="en-US" sz="1556" dirty="0" smtClean="0">
                <a:sym typeface="Wingdings" panose="05000000000000000000" pitchFamily="2" charset="2"/>
              </a:rPr>
              <a:t>Edition de liens</a:t>
            </a:r>
            <a:endParaRPr lang="fr-FR" sz="1556" dirty="0"/>
          </a:p>
        </p:txBody>
      </p:sp>
      <p:sp>
        <p:nvSpPr>
          <p:cNvPr id="10" name="Rectangle 9"/>
          <p:cNvSpPr/>
          <p:nvPr/>
        </p:nvSpPr>
        <p:spPr>
          <a:xfrm>
            <a:off x="5957423" y="2198249"/>
            <a:ext cx="3461204" cy="331757"/>
          </a:xfrm>
          <a:prstGeom prst="rect">
            <a:avLst/>
          </a:prstGeom>
        </p:spPr>
        <p:txBody>
          <a:bodyPr wrap="none">
            <a:spAutoFit/>
          </a:bodyPr>
          <a:lstStyle/>
          <a:p>
            <a:r>
              <a:rPr lang="en-US" sz="1556" dirty="0" err="1">
                <a:latin typeface="Cascadia Code" panose="020B0609020000020004" pitchFamily="49" charset="0"/>
                <a:cs typeface="Cascadia Code" panose="020B0609020000020004" pitchFamily="49" charset="0"/>
                <a:sym typeface="Wingdings" panose="05000000000000000000" pitchFamily="2" charset="2"/>
              </a:rPr>
              <a:t>gcc</a:t>
            </a:r>
            <a:r>
              <a:rPr lang="en-US" sz="1556" dirty="0">
                <a:latin typeface="Cascadia Code" panose="020B0609020000020004" pitchFamily="49" charset="0"/>
                <a:cs typeface="Cascadia Code" panose="020B0609020000020004" pitchFamily="49" charset="0"/>
                <a:sym typeface="Wingdings" panose="05000000000000000000" pitchFamily="2" charset="2"/>
              </a:rPr>
              <a:t> -shared v3.o -o libv3.so</a:t>
            </a:r>
            <a:endParaRPr lang="fr-FR" sz="1556" dirty="0">
              <a:latin typeface="Cascadia Code" panose="020B0609020000020004" pitchFamily="49" charset="0"/>
              <a:cs typeface="Cascadia Code" panose="020B0609020000020004" pitchFamily="49" charset="0"/>
            </a:endParaRPr>
          </a:p>
        </p:txBody>
      </p:sp>
      <p:sp>
        <p:nvSpPr>
          <p:cNvPr id="11" name="Rectangle 10"/>
          <p:cNvSpPr/>
          <p:nvPr/>
        </p:nvSpPr>
        <p:spPr>
          <a:xfrm>
            <a:off x="5645902" y="2896906"/>
            <a:ext cx="3220753" cy="331757"/>
          </a:xfrm>
          <a:prstGeom prst="rect">
            <a:avLst/>
          </a:prstGeom>
        </p:spPr>
        <p:txBody>
          <a:bodyPr wrap="none">
            <a:spAutoFit/>
          </a:bodyPr>
          <a:lstStyle/>
          <a:p>
            <a:pPr lvl="1"/>
            <a:r>
              <a:rPr lang="fr-FR" sz="1556" dirty="0" err="1">
                <a:latin typeface="Cascadia Code" panose="020B0609020000020004" pitchFamily="49" charset="0"/>
                <a:cs typeface="Cascadia Code" panose="020B0609020000020004" pitchFamily="49" charset="0"/>
              </a:rPr>
              <a:t>ar</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rcs</a:t>
            </a:r>
            <a:r>
              <a:rPr lang="fr-FR" sz="1556" dirty="0">
                <a:latin typeface="Cascadia Code" panose="020B0609020000020004" pitchFamily="49" charset="0"/>
                <a:cs typeface="Cascadia Code" panose="020B0609020000020004" pitchFamily="49" charset="0"/>
              </a:rPr>
              <a:t> liboutv3.a </a:t>
            </a:r>
            <a:r>
              <a:rPr lang="en-US" sz="1556" dirty="0">
                <a:latin typeface="Cascadia Code" panose="020B0609020000020004" pitchFamily="49" charset="0"/>
                <a:cs typeface="Cascadia Code" panose="020B0609020000020004" pitchFamily="49" charset="0"/>
                <a:sym typeface="Wingdings" panose="05000000000000000000" pitchFamily="2" charset="2"/>
              </a:rPr>
              <a:t>v3.o</a:t>
            </a:r>
            <a:endParaRPr lang="fr-FR" sz="1556" dirty="0">
              <a:latin typeface="Cascadia Code" panose="020B0609020000020004" pitchFamily="49" charset="0"/>
              <a:cs typeface="Cascadia Code" panose="020B0609020000020004" pitchFamily="49" charset="0"/>
            </a:endParaRPr>
          </a:p>
        </p:txBody>
      </p:sp>
      <p:sp>
        <p:nvSpPr>
          <p:cNvPr id="12" name="Rectangle 11"/>
          <p:cNvSpPr/>
          <p:nvPr/>
        </p:nvSpPr>
        <p:spPr>
          <a:xfrm>
            <a:off x="5921943" y="3460619"/>
            <a:ext cx="2940660" cy="331757"/>
          </a:xfrm>
          <a:prstGeom prst="rect">
            <a:avLst/>
          </a:prstGeom>
        </p:spPr>
        <p:txBody>
          <a:bodyPr wrap="square">
            <a:spAutoFit/>
          </a:bodyPr>
          <a:lstStyle/>
          <a:p>
            <a:pPr lvl="1"/>
            <a:r>
              <a:rPr lang="fr-FR" sz="1556" dirty="0" err="1">
                <a:latin typeface="Cascadia Code" panose="020B0609020000020004" pitchFamily="49" charset="0"/>
                <a:cs typeface="Cascadia Code" panose="020B0609020000020004" pitchFamily="49" charset="0"/>
              </a:rPr>
              <a:t>gcc</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main.o</a:t>
            </a:r>
            <a:r>
              <a:rPr lang="fr-FR" sz="1556" dirty="0">
                <a:latin typeface="Cascadia Code" panose="020B0609020000020004" pitchFamily="49" charset="0"/>
                <a:cs typeface="Cascadia Code" panose="020B0609020000020004" pitchFamily="49" charset="0"/>
              </a:rPr>
              <a:t> -lv3 -L.</a:t>
            </a:r>
          </a:p>
        </p:txBody>
      </p:sp>
      <p:sp>
        <p:nvSpPr>
          <p:cNvPr id="13" name="Rectangle 12"/>
          <p:cNvSpPr/>
          <p:nvPr/>
        </p:nvSpPr>
        <p:spPr>
          <a:xfrm>
            <a:off x="-210559" y="1389978"/>
            <a:ext cx="5667744" cy="571182"/>
          </a:xfrm>
          <a:prstGeom prst="rect">
            <a:avLst/>
          </a:prstGeom>
        </p:spPr>
        <p:txBody>
          <a:bodyPr wrap="square">
            <a:spAutoFit/>
          </a:bodyPr>
          <a:lstStyle/>
          <a:p>
            <a:pPr lvl="1" algn="ctr"/>
            <a:r>
              <a:rPr lang="pt-BR" sz="1556" dirty="0" smtClean="0">
                <a:sym typeface="Wingdings" panose="05000000000000000000" pitchFamily="2" charset="2"/>
              </a:rPr>
              <a:t>Création d’un </a:t>
            </a:r>
            <a:r>
              <a:rPr lang="pt-BR" sz="1556" dirty="0">
                <a:sym typeface="Wingdings" panose="05000000000000000000" pitchFamily="2" charset="2"/>
              </a:rPr>
              <a:t>fichier objet </a:t>
            </a:r>
            <a:r>
              <a:rPr lang="pt-BR" sz="1556" dirty="0" smtClean="0">
                <a:sym typeface="Wingdings" panose="05000000000000000000" pitchFamily="2" charset="2"/>
              </a:rPr>
              <a:t/>
            </a:r>
            <a:br>
              <a:rPr lang="pt-BR" sz="1556" dirty="0" smtClean="0">
                <a:sym typeface="Wingdings" panose="05000000000000000000" pitchFamily="2" charset="2"/>
              </a:rPr>
            </a:br>
            <a:r>
              <a:rPr lang="pt-BR" sz="1556" dirty="0" smtClean="0">
                <a:sym typeface="Wingdings" panose="05000000000000000000" pitchFamily="2" charset="2"/>
              </a:rPr>
              <a:t>(</a:t>
            </a:r>
            <a:r>
              <a:rPr lang="fr-FR" sz="1556" dirty="0"/>
              <a:t>position-</a:t>
            </a:r>
            <a:r>
              <a:rPr lang="fr-FR" sz="1556" dirty="0" err="1"/>
              <a:t>independent</a:t>
            </a:r>
            <a:r>
              <a:rPr lang="fr-FR" sz="1556" dirty="0"/>
              <a:t> code = adressage relatif en mémoire</a:t>
            </a:r>
            <a:r>
              <a:rPr lang="pt-BR" sz="1556" dirty="0">
                <a:sym typeface="Wingdings" panose="05000000000000000000" pitchFamily="2" charset="2"/>
              </a:rPr>
              <a:t>)</a:t>
            </a:r>
          </a:p>
        </p:txBody>
      </p:sp>
    </p:spTree>
    <p:extLst>
      <p:ext uri="{BB962C8B-B14F-4D97-AF65-F5344CB8AC3E}">
        <p14:creationId xmlns:p14="http://schemas.microsoft.com/office/powerpoint/2010/main" val="3593311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Résumé de la chaine complète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5" name="Espace réservé du texte 4"/>
          <p:cNvSpPr>
            <a:spLocks noGrp="1"/>
          </p:cNvSpPr>
          <p:nvPr>
            <p:ph type="body" idx="4294967295"/>
          </p:nvPr>
        </p:nvSpPr>
        <p:spPr>
          <a:xfrm>
            <a:off x="577931" y="1407472"/>
            <a:ext cx="2743200" cy="496887"/>
          </a:xfrm>
        </p:spPr>
        <p:txBody>
          <a:bodyPr/>
          <a:lstStyle/>
          <a:p>
            <a:pPr marL="0" indent="0" algn="ctr">
              <a:buNone/>
            </a:pPr>
            <a:r>
              <a:rPr lang="fr-FR" sz="2222" dirty="0">
                <a:solidFill>
                  <a:schemeClr val="accent2"/>
                </a:solidFill>
              </a:rPr>
              <a:t>Linux (GCC)</a:t>
            </a:r>
          </a:p>
        </p:txBody>
      </p:sp>
      <p:sp>
        <p:nvSpPr>
          <p:cNvPr id="6" name="Espace réservé du contenu 5"/>
          <p:cNvSpPr>
            <a:spLocks noGrp="1"/>
          </p:cNvSpPr>
          <p:nvPr>
            <p:ph sz="half" idx="4294967295"/>
          </p:nvPr>
        </p:nvSpPr>
        <p:spPr>
          <a:xfrm>
            <a:off x="150643" y="1943100"/>
            <a:ext cx="2998788" cy="3470275"/>
          </a:xfrm>
        </p:spPr>
        <p:txBody>
          <a:bodyPr>
            <a:noAutofit/>
          </a:bodyPr>
          <a:lstStyle/>
          <a:p>
            <a:pPr marL="0" indent="0" algn="r">
              <a:buNone/>
            </a:pPr>
            <a:r>
              <a:rPr lang="fr-FR" sz="1778" dirty="0" err="1" smtClean="0"/>
              <a:t>gcc</a:t>
            </a:r>
            <a:r>
              <a:rPr lang="fr-FR" sz="1778" dirty="0" smtClean="0"/>
              <a:t> </a:t>
            </a:r>
            <a:r>
              <a:rPr lang="fr-FR" sz="1778" dirty="0"/>
              <a:t>-E -o </a:t>
            </a:r>
            <a:r>
              <a:rPr lang="fr-FR" sz="1778" dirty="0" err="1"/>
              <a:t>main.i</a:t>
            </a:r>
            <a:r>
              <a:rPr lang="fr-FR" sz="1778" dirty="0"/>
              <a:t>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-S </a:t>
            </a:r>
            <a:r>
              <a:rPr lang="fr-FR" sz="1778" dirty="0" err="1"/>
              <a:t>main.c</a:t>
            </a:r>
            <a:endParaRPr lang="fr-FR" sz="1778" dirty="0"/>
          </a:p>
          <a:p>
            <a:pPr algn="r"/>
            <a:endParaRPr lang="fr-FR" sz="1778" dirty="0"/>
          </a:p>
          <a:p>
            <a:pPr marL="0" indent="0" algn="r">
              <a:buNone/>
            </a:pPr>
            <a:r>
              <a:rPr lang="fr-FR" sz="1778" dirty="0" err="1" smtClean="0"/>
              <a:t>gcc</a:t>
            </a:r>
            <a:r>
              <a:rPr lang="fr-FR" sz="1778" dirty="0" smtClean="0"/>
              <a:t> </a:t>
            </a:r>
            <a:r>
              <a:rPr lang="fr-FR" sz="1778" dirty="0"/>
              <a:t>-c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-o main </a:t>
            </a:r>
            <a:r>
              <a:rPr lang="fr-FR" sz="1778" dirty="0" err="1"/>
              <a:t>main.c</a:t>
            </a:r>
            <a:endParaRPr lang="fr-FR" sz="1778" dirty="0"/>
          </a:p>
        </p:txBody>
      </p:sp>
      <p:sp>
        <p:nvSpPr>
          <p:cNvPr id="7" name="Espace réservé du texte 6"/>
          <p:cNvSpPr>
            <a:spLocks noGrp="1"/>
          </p:cNvSpPr>
          <p:nvPr>
            <p:ph type="body" idx="4294967295"/>
          </p:nvPr>
        </p:nvSpPr>
        <p:spPr>
          <a:xfrm>
            <a:off x="6041016" y="1407472"/>
            <a:ext cx="4238625" cy="511175"/>
          </a:xfrm>
        </p:spPr>
        <p:txBody>
          <a:bodyPr>
            <a:normAutofit/>
          </a:bodyPr>
          <a:lstStyle/>
          <a:p>
            <a:pPr marL="0" indent="0" algn="ctr">
              <a:buNone/>
            </a:pPr>
            <a:r>
              <a:rPr lang="fr-FR" sz="2222" dirty="0">
                <a:solidFill>
                  <a:schemeClr val="accent2"/>
                </a:solidFill>
              </a:rPr>
              <a:t>Windows (MSVC)</a:t>
            </a:r>
          </a:p>
        </p:txBody>
      </p:sp>
      <p:sp>
        <p:nvSpPr>
          <p:cNvPr id="10" name="Espace réservé du contenu 9"/>
          <p:cNvSpPr>
            <a:spLocks noGrp="1"/>
          </p:cNvSpPr>
          <p:nvPr>
            <p:ph sz="half" idx="4294967295"/>
          </p:nvPr>
        </p:nvSpPr>
        <p:spPr>
          <a:xfrm>
            <a:off x="3546390" y="1930397"/>
            <a:ext cx="2998788" cy="3548062"/>
          </a:xfrm>
        </p:spPr>
        <p:txBody>
          <a:bodyPr>
            <a:normAutofit/>
          </a:bodyPr>
          <a:lstStyle/>
          <a:p>
            <a:pPr marL="0" indent="0" algn="ctr">
              <a:buNone/>
            </a:pPr>
            <a:r>
              <a:rPr lang="fr-FR" sz="1556" dirty="0"/>
              <a:t>produit le fichier en sortie du </a:t>
            </a:r>
            <a:r>
              <a:rPr lang="fr-FR" sz="1556" dirty="0" err="1"/>
              <a:t>pré-processeur</a:t>
            </a:r>
            <a:endParaRPr lang="fr-FR" sz="1556" dirty="0"/>
          </a:p>
          <a:p>
            <a:pPr algn="ctr"/>
            <a:endParaRPr lang="fr-FR" sz="1556" dirty="0"/>
          </a:p>
          <a:p>
            <a:pPr marL="0" indent="0" algn="ctr">
              <a:buNone/>
            </a:pPr>
            <a:r>
              <a:rPr lang="fr-FR" sz="1556" dirty="0"/>
              <a:t>produit le fichier en sortie du compilateur (après avoir appelé aussi le </a:t>
            </a:r>
            <a:r>
              <a:rPr lang="fr-FR" sz="1556" dirty="0" err="1"/>
              <a:t>pré-processeur</a:t>
            </a:r>
            <a:r>
              <a:rPr lang="fr-FR" sz="1556" dirty="0"/>
              <a:t>)</a:t>
            </a:r>
          </a:p>
          <a:p>
            <a:pPr marL="0" indent="0" algn="ctr">
              <a:buNone/>
            </a:pPr>
            <a:r>
              <a:rPr lang="fr-FR" sz="1556" dirty="0"/>
              <a:t>produit le fichier en sortie de l’assembleur (après avoir appelé aussi le </a:t>
            </a:r>
            <a:r>
              <a:rPr lang="fr-FR" sz="1556" dirty="0" err="1"/>
              <a:t>pré-processeur</a:t>
            </a:r>
            <a:r>
              <a:rPr lang="fr-FR" sz="1556" dirty="0"/>
              <a:t> et le compilateur)</a:t>
            </a:r>
          </a:p>
          <a:p>
            <a:pPr marL="0" indent="0" algn="ctr">
              <a:buNone/>
            </a:pPr>
            <a:r>
              <a:rPr lang="fr-FR" sz="1556" dirty="0"/>
              <a:t>appelle tous les programmes nécessaires pour produit directement le binaire bonjour.</a:t>
            </a:r>
          </a:p>
          <a:p>
            <a:pPr algn="ctr"/>
            <a:endParaRPr lang="fr-FR" dirty="0"/>
          </a:p>
        </p:txBody>
      </p:sp>
      <p:sp>
        <p:nvSpPr>
          <p:cNvPr id="8" name="Espace réservé du contenu 7"/>
          <p:cNvSpPr>
            <a:spLocks noGrp="1"/>
          </p:cNvSpPr>
          <p:nvPr>
            <p:ph sz="half" idx="4294967295"/>
          </p:nvPr>
        </p:nvSpPr>
        <p:spPr>
          <a:xfrm>
            <a:off x="6942138" y="1943100"/>
            <a:ext cx="3217862" cy="3833813"/>
          </a:xfrm>
        </p:spPr>
        <p:txBody>
          <a:bodyPr/>
          <a:lstStyle/>
          <a:p>
            <a:pPr marL="0" indent="0">
              <a:buNone/>
            </a:pPr>
            <a:r>
              <a:rPr lang="fr-FR" sz="1778" dirty="0"/>
              <a:t>cl /P main.cpp </a:t>
            </a:r>
            <a:r>
              <a:rPr lang="fr-FR" sz="1778" dirty="0">
                <a:sym typeface="Wingdings" panose="05000000000000000000" pitchFamily="2" charset="2"/>
              </a:rPr>
              <a:t> </a:t>
            </a:r>
            <a:r>
              <a:rPr lang="fr-FR" sz="1778" dirty="0" err="1"/>
              <a:t>main</a:t>
            </a:r>
            <a:r>
              <a:rPr lang="fr-FR" sz="1778" dirty="0" err="1">
                <a:sym typeface="Wingdings" panose="05000000000000000000" pitchFamily="2" charset="2"/>
              </a:rPr>
              <a:t>.i</a:t>
            </a:r>
            <a:endParaRPr lang="fr-FR" sz="1778" dirty="0"/>
          </a:p>
          <a:p>
            <a:endParaRPr lang="fr-FR" sz="1778" dirty="0"/>
          </a:p>
          <a:p>
            <a:pPr marL="0" indent="0">
              <a:buNone/>
            </a:pPr>
            <a:r>
              <a:rPr lang="fr-FR" sz="1778" dirty="0" smtClean="0"/>
              <a:t/>
            </a:r>
            <a:br>
              <a:rPr lang="fr-FR" sz="1778" dirty="0" smtClean="0"/>
            </a:br>
            <a:r>
              <a:rPr lang="fr-FR" sz="1778" dirty="0" smtClean="0"/>
              <a:t>cl </a:t>
            </a:r>
            <a:r>
              <a:rPr lang="fr-FR" sz="1778" dirty="0"/>
              <a:t>/Fa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.asm</a:t>
            </a:r>
            <a:endParaRPr lang="fr-FR" sz="1778" dirty="0"/>
          </a:p>
          <a:p>
            <a:endParaRPr lang="fr-FR" sz="1778" dirty="0"/>
          </a:p>
          <a:p>
            <a:pPr marL="0" indent="0">
              <a:buNone/>
            </a:pPr>
            <a:r>
              <a:rPr lang="fr-FR" sz="1778" dirty="0"/>
              <a:t>cl /c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.obj</a:t>
            </a:r>
            <a:br>
              <a:rPr lang="fr-FR" sz="1778" dirty="0">
                <a:sym typeface="Wingdings" panose="05000000000000000000" pitchFamily="2" charset="2"/>
              </a:rPr>
            </a:br>
            <a:r>
              <a:rPr lang="fr-FR" sz="1778" dirty="0"/>
              <a:t/>
            </a:r>
            <a:br>
              <a:rPr lang="fr-FR" sz="1778" dirty="0"/>
            </a:br>
            <a:endParaRPr lang="fr-FR" sz="1778" dirty="0"/>
          </a:p>
          <a:p>
            <a:pPr marL="0" indent="0">
              <a:buNone/>
            </a:pPr>
            <a:r>
              <a:rPr lang="fr-FR" sz="1778" dirty="0"/>
              <a:t>cl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.exe</a:t>
            </a:r>
          </a:p>
        </p:txBody>
      </p:sp>
      <p:sp>
        <p:nvSpPr>
          <p:cNvPr id="13" name="Espace réservé du texte 4"/>
          <p:cNvSpPr>
            <a:spLocks noGrp="1"/>
          </p:cNvSpPr>
          <p:nvPr>
            <p:ph type="body" idx="4294967295"/>
          </p:nvPr>
        </p:nvSpPr>
        <p:spPr>
          <a:xfrm>
            <a:off x="3656814" y="1407472"/>
            <a:ext cx="2743200" cy="496888"/>
          </a:xfrm>
        </p:spPr>
        <p:txBody>
          <a:bodyPr/>
          <a:lstStyle/>
          <a:p>
            <a:pPr marL="0" indent="0" algn="ctr">
              <a:buNone/>
            </a:pPr>
            <a:r>
              <a:rPr lang="fr-FR" sz="2222" dirty="0"/>
              <a:t>Etape</a:t>
            </a:r>
          </a:p>
        </p:txBody>
      </p:sp>
    </p:spTree>
    <p:extLst>
      <p:ext uri="{BB962C8B-B14F-4D97-AF65-F5344CB8AC3E}">
        <p14:creationId xmlns:p14="http://schemas.microsoft.com/office/powerpoint/2010/main" val="371375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À vous </a:t>
            </a:r>
            <a:r>
              <a:rPr lang="fr-FR" dirty="0"/>
              <a:t>!</a:t>
            </a:r>
            <a:r>
              <a:rPr lang="fr-FR" dirty="0" smtClean="0"/>
              <a:t> </a:t>
            </a:r>
            <a:r>
              <a:rPr lang="fr-FR" dirty="0"/>
              <a:t>C</a:t>
            </a:r>
            <a:r>
              <a:rPr lang="fr-FR" dirty="0" smtClean="0"/>
              <a:t>ompilation </a:t>
            </a:r>
            <a:r>
              <a:rPr lang="fr-FR" dirty="0" err="1" smtClean="0"/>
              <a:t>msvc</a:t>
            </a:r>
            <a:r>
              <a:rPr lang="fr-FR" dirty="0" smtClean="0"/>
              <a:t> en ligne de commande</a:t>
            </a:r>
            <a:endParaRPr lang="fr-FR" dirty="0"/>
          </a:p>
        </p:txBody>
      </p:sp>
      <p:sp>
        <p:nvSpPr>
          <p:cNvPr id="7" name="Espace réservé du contenu 5"/>
          <p:cNvSpPr txBox="1">
            <a:spLocks/>
          </p:cNvSpPr>
          <p:nvPr/>
        </p:nvSpPr>
        <p:spPr>
          <a:xfrm>
            <a:off x="516918" y="1604766"/>
            <a:ext cx="4250531" cy="3232770"/>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a:solidFill>
                  <a:schemeClr val="bg1"/>
                </a:solidFill>
                <a:sym typeface="Wingdings" panose="05000000000000000000" pitchFamily="2" charset="2"/>
              </a:rPr>
              <a:t>Il est possible en théorie d’utiliser une invite de commande basique pour compiler du code mais il faut définir BEAUCOUP de variables d’environnement à la main. (32 chez moi pour VS 2017, voir </a:t>
            </a:r>
            <a:r>
              <a:rPr lang="fr-FR" sz="1556" dirty="0" err="1">
                <a:solidFill>
                  <a:schemeClr val="bg1"/>
                </a:solidFill>
                <a:sym typeface="Wingdings" panose="05000000000000000000" pitchFamily="2" charset="2"/>
              </a:rPr>
              <a:t>rep</a:t>
            </a:r>
            <a:r>
              <a:rPr lang="fr-FR" sz="1556" dirty="0">
                <a:solidFill>
                  <a:schemeClr val="bg1"/>
                </a:solidFill>
                <a:sym typeface="Wingdings" panose="05000000000000000000" pitchFamily="2" charset="2"/>
              </a:rPr>
              <a:t> </a:t>
            </a:r>
            <a:r>
              <a:rPr lang="fr-FR" sz="1556" dirty="0" err="1">
                <a:solidFill>
                  <a:schemeClr val="bg1"/>
                </a:solidFill>
                <a:sym typeface="Wingdings" panose="05000000000000000000" pitchFamily="2" charset="2"/>
              </a:rPr>
              <a:t>toolchain</a:t>
            </a:r>
            <a:r>
              <a:rPr lang="fr-FR" sz="1556" dirty="0">
                <a:solidFill>
                  <a:schemeClr val="bg1"/>
                </a:solidFill>
                <a:sym typeface="Wingdings" panose="05000000000000000000" pitchFamily="2" charset="2"/>
              </a:rPr>
              <a:t>/</a:t>
            </a:r>
            <a:r>
              <a:rPr lang="fr-FR" sz="1556" dirty="0" err="1">
                <a:solidFill>
                  <a:schemeClr val="bg1"/>
                </a:solidFill>
                <a:sym typeface="Wingdings" panose="05000000000000000000" pitchFamily="2" charset="2"/>
              </a:rPr>
              <a:t>diff_set</a:t>
            </a:r>
            <a:r>
              <a:rPr lang="fr-FR" sz="1556" dirty="0">
                <a:solidFill>
                  <a:schemeClr val="bg1"/>
                </a:solidFill>
                <a:sym typeface="Wingdings" panose="05000000000000000000" pitchFamily="2" charset="2"/>
              </a:rPr>
              <a:t>). </a:t>
            </a:r>
          </a:p>
          <a:p>
            <a:r>
              <a:rPr lang="fr-FR" sz="1556" dirty="0">
                <a:solidFill>
                  <a:schemeClr val="bg1"/>
                </a:solidFill>
                <a:sym typeface="Wingdings" panose="05000000000000000000" pitchFamily="2" charset="2"/>
              </a:rPr>
              <a:t>On utilise en général l’invite de commandes qui vient avec Visual Studio.  Cliquez sur « Windows », faites défiler jusqu’au </a:t>
            </a:r>
            <a:r>
              <a:rPr lang="fr-FR" sz="1556" b="1" dirty="0">
                <a:solidFill>
                  <a:schemeClr val="bg1"/>
                </a:solidFill>
                <a:sym typeface="Wingdings" panose="05000000000000000000" pitchFamily="2" charset="2"/>
              </a:rPr>
              <a:t>dossier</a:t>
            </a:r>
            <a:r>
              <a:rPr lang="fr-FR" sz="1556" dirty="0">
                <a:solidFill>
                  <a:schemeClr val="bg1"/>
                </a:solidFill>
                <a:sym typeface="Wingdings" panose="05000000000000000000" pitchFamily="2" charset="2"/>
              </a:rPr>
              <a:t> Visual Studio et lancer « </a:t>
            </a:r>
            <a:r>
              <a:rPr lang="fr-FR" sz="1556" dirty="0" err="1">
                <a:solidFill>
                  <a:schemeClr val="bg1"/>
                </a:solidFill>
                <a:sym typeface="Wingdings" panose="05000000000000000000" pitchFamily="2" charset="2"/>
              </a:rPr>
              <a:t>Developer</a:t>
            </a:r>
            <a:r>
              <a:rPr lang="fr-FR" sz="1556" dirty="0">
                <a:solidFill>
                  <a:schemeClr val="bg1"/>
                </a:solidFill>
                <a:sym typeface="Wingdings" panose="05000000000000000000" pitchFamily="2" charset="2"/>
              </a:rPr>
              <a:t> Command Prompt for VS 201x »</a:t>
            </a:r>
          </a:p>
          <a:p>
            <a:r>
              <a:rPr lang="fr-FR" sz="1556" dirty="0">
                <a:solidFill>
                  <a:schemeClr val="bg1"/>
                </a:solidFill>
                <a:sym typeface="Wingdings" panose="05000000000000000000" pitchFamily="2" charset="2"/>
              </a:rPr>
              <a:t>Taper « cl » pour voir si tout est ok</a:t>
            </a:r>
          </a:p>
          <a:p>
            <a:endParaRPr lang="fr-FR" sz="1556" dirty="0">
              <a:solidFill>
                <a:schemeClr val="bg1"/>
              </a:solidFill>
              <a:sym typeface="Wingdings" panose="05000000000000000000" pitchFamily="2" charset="2"/>
            </a:endParaRPr>
          </a:p>
        </p:txBody>
      </p:sp>
      <p:sp>
        <p:nvSpPr>
          <p:cNvPr id="2" name="ZoneTexte 1"/>
          <p:cNvSpPr txBox="1"/>
          <p:nvPr/>
        </p:nvSpPr>
        <p:spPr>
          <a:xfrm>
            <a:off x="5456157" y="3719601"/>
            <a:ext cx="4126284" cy="1117935"/>
          </a:xfrm>
          <a:prstGeom prst="rect">
            <a:avLst/>
          </a:prstGeom>
          <a:noFill/>
        </p:spPr>
        <p:txBody>
          <a:bodyPr wrap="square" rtlCol="0">
            <a:spAutoFit/>
          </a:bodyPr>
          <a:lstStyle/>
          <a:p>
            <a:r>
              <a:rPr lang="fr-FR" sz="1333" dirty="0"/>
              <a:t>Note : pour gérer correctement les exceptions (</a:t>
            </a:r>
            <a:r>
              <a:rPr lang="fr-FR" sz="1333" dirty="0" err="1"/>
              <a:t>try</a:t>
            </a:r>
            <a:r>
              <a:rPr lang="fr-FR" sz="1333" dirty="0"/>
              <a:t> / catch), le compilateur a besoin de l’option /</a:t>
            </a:r>
            <a:r>
              <a:rPr lang="fr-FR" sz="1333" dirty="0" err="1"/>
              <a:t>EHsc</a:t>
            </a:r>
            <a:r>
              <a:rPr lang="fr-FR" sz="1333" dirty="0"/>
              <a:t/>
            </a:r>
            <a:br>
              <a:rPr lang="fr-FR" sz="1333" dirty="0"/>
            </a:br>
            <a:r>
              <a:rPr lang="fr-FR" sz="1333" dirty="0"/>
              <a:t>voir ici pour plus d’infos : </a:t>
            </a:r>
            <a:r>
              <a:rPr lang="fr-FR" sz="1333" dirty="0">
                <a:hlinkClick r:id="rId3"/>
              </a:rPr>
              <a:t>https://docs.microsoft.com/fr-fr/cpp/build/reference/eh-exception-handling-model?view=msvc-160</a:t>
            </a:r>
            <a:endParaRPr lang="fr-FR" sz="1333" dirty="0"/>
          </a:p>
        </p:txBody>
      </p:sp>
      <p:sp>
        <p:nvSpPr>
          <p:cNvPr id="9" name="Espace réservé du contenu 5"/>
          <p:cNvSpPr txBox="1">
            <a:spLocks/>
          </p:cNvSpPr>
          <p:nvPr/>
        </p:nvSpPr>
        <p:spPr>
          <a:xfrm>
            <a:off x="5456157" y="965166"/>
            <a:ext cx="4250531" cy="2598431"/>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smtClean="0">
                <a:sym typeface="Wingdings" panose="05000000000000000000" pitchFamily="2" charset="2"/>
              </a:rPr>
              <a:t>Aller </a:t>
            </a:r>
            <a:r>
              <a:rPr lang="fr-FR" sz="1556" dirty="0">
                <a:sym typeface="Wingdings" panose="05000000000000000000" pitchFamily="2" charset="2"/>
              </a:rPr>
              <a:t>dans le répertoire source </a:t>
            </a:r>
            <a:r>
              <a:rPr lang="fr-FR" sz="1556" dirty="0" err="1">
                <a:sym typeface="Wingdings" panose="05000000000000000000" pitchFamily="2" charset="2"/>
              </a:rPr>
              <a:t>toolchain</a:t>
            </a:r>
            <a:r>
              <a:rPr lang="fr-FR" sz="1556" dirty="0">
                <a:sym typeface="Wingdings" panose="05000000000000000000" pitchFamily="2" charset="2"/>
              </a:rPr>
              <a:t>/</a:t>
            </a:r>
            <a:r>
              <a:rPr lang="fr-FR" sz="1556" dirty="0" err="1">
                <a:sym typeface="Wingdings" panose="05000000000000000000" pitchFamily="2" charset="2"/>
              </a:rPr>
              <a:t>src</a:t>
            </a:r>
            <a:r>
              <a:rPr lang="fr-FR" sz="1556" dirty="0">
                <a:sym typeface="Wingdings" panose="05000000000000000000" pitchFamily="2" charset="2"/>
              </a:rPr>
              <a:t>/</a:t>
            </a:r>
            <a:r>
              <a:rPr lang="fr-FR" sz="1556" dirty="0" err="1">
                <a:sym typeface="Wingdings" panose="05000000000000000000" pitchFamily="2" charset="2"/>
              </a:rPr>
              <a:t>helloworld</a:t>
            </a:r>
            <a:r>
              <a:rPr lang="fr-FR" sz="1556" dirty="0">
                <a:sym typeface="Wingdings" panose="05000000000000000000" pitchFamily="2" charset="2"/>
              </a:rPr>
              <a:t> et lancer la commande : « cl ./helloworld.cpp ». Les fichiers helloworld.obj et helloworld.exe ont été créés. Note : pour spécifier un autre nom d’exécutable, ajoutez « /</a:t>
            </a:r>
            <a:r>
              <a:rPr lang="fr-FR" sz="1556" dirty="0" err="1">
                <a:sym typeface="Wingdings" panose="05000000000000000000" pitchFamily="2" charset="2"/>
              </a:rPr>
              <a:t>link</a:t>
            </a:r>
            <a:r>
              <a:rPr lang="fr-FR" sz="1556" dirty="0">
                <a:sym typeface="Wingdings" panose="05000000000000000000" pitchFamily="2" charset="2"/>
              </a:rPr>
              <a:t> /</a:t>
            </a:r>
            <a:r>
              <a:rPr lang="fr-FR" sz="1556" dirty="0" err="1">
                <a:sym typeface="Wingdings" panose="05000000000000000000" pitchFamily="2" charset="2"/>
              </a:rPr>
              <a:t>out:machin.exe</a:t>
            </a:r>
            <a:r>
              <a:rPr lang="fr-FR" sz="1556" dirty="0">
                <a:sym typeface="Wingdings" panose="05000000000000000000" pitchFamily="2" charset="2"/>
              </a:rPr>
              <a:t> » en fin de commande.</a:t>
            </a:r>
          </a:p>
          <a:p>
            <a:r>
              <a:rPr lang="fr-FR" sz="1556" dirty="0">
                <a:sym typeface="Wingdings" panose="05000000000000000000" pitchFamily="2" charset="2"/>
              </a:rPr>
              <a:t>Lancer «  cl /? » pour avoir toutes les options de compilation disponibles.</a:t>
            </a:r>
          </a:p>
          <a:p>
            <a:endParaRPr lang="fr-FR" sz="1556" dirty="0">
              <a:sym typeface="Wingdings" panose="05000000000000000000" pitchFamily="2" charset="2"/>
            </a:endParaRPr>
          </a:p>
        </p:txBody>
      </p:sp>
    </p:spTree>
    <p:extLst>
      <p:ext uri="{BB962C8B-B14F-4D97-AF65-F5344CB8AC3E}">
        <p14:creationId xmlns:p14="http://schemas.microsoft.com/office/powerpoint/2010/main" val="3657554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À vous </a:t>
            </a:r>
            <a:r>
              <a:rPr lang="fr-FR" dirty="0"/>
              <a:t>!</a:t>
            </a:r>
            <a:r>
              <a:rPr lang="fr-FR" dirty="0" smtClean="0"/>
              <a:t> </a:t>
            </a:r>
            <a:r>
              <a:rPr lang="fr-FR" dirty="0"/>
              <a:t>C</a:t>
            </a:r>
            <a:r>
              <a:rPr lang="fr-FR" dirty="0" smtClean="0"/>
              <a:t>ompilation </a:t>
            </a:r>
            <a:r>
              <a:rPr lang="fr-FR" dirty="0" err="1" smtClean="0"/>
              <a:t>msvc</a:t>
            </a:r>
            <a:r>
              <a:rPr lang="fr-FR" dirty="0" smtClean="0"/>
              <a:t> en ligne de commande</a:t>
            </a:r>
            <a:endParaRPr lang="fr-FR" dirty="0"/>
          </a:p>
        </p:txBody>
      </p:sp>
      <p:sp>
        <p:nvSpPr>
          <p:cNvPr id="7" name="Espace réservé du contenu 5"/>
          <p:cNvSpPr txBox="1">
            <a:spLocks/>
          </p:cNvSpPr>
          <p:nvPr/>
        </p:nvSpPr>
        <p:spPr>
          <a:xfrm>
            <a:off x="422914" y="2185880"/>
            <a:ext cx="4250531" cy="3232770"/>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smtClean="0">
                <a:solidFill>
                  <a:schemeClr val="bg1"/>
                </a:solidFill>
                <a:sym typeface="Wingdings" panose="05000000000000000000" pitchFamily="2" charset="2"/>
              </a:rPr>
              <a:t>Créer un fichier « </a:t>
            </a:r>
            <a:r>
              <a:rPr lang="fr-FR" sz="1556" dirty="0" err="1" smtClean="0">
                <a:solidFill>
                  <a:schemeClr val="bg1"/>
                </a:solidFill>
                <a:sym typeface="Wingdings" panose="05000000000000000000" pitchFamily="2" charset="2"/>
              </a:rPr>
              <a:t>helloword.i</a:t>
            </a:r>
            <a:r>
              <a:rPr lang="fr-FR" sz="1556" dirty="0" smtClean="0">
                <a:solidFill>
                  <a:schemeClr val="bg1"/>
                </a:solidFill>
                <a:sym typeface="Wingdings" panose="05000000000000000000" pitchFamily="2" charset="2"/>
              </a:rPr>
              <a:t> » avec la ligne de commande : -&gt; </a:t>
            </a:r>
            <a:r>
              <a:rPr lang="fr-FR" sz="1600" dirty="0" smtClean="0">
                <a:solidFill>
                  <a:schemeClr val="bg1"/>
                </a:solidFill>
              </a:rPr>
              <a:t>cl </a:t>
            </a:r>
            <a:r>
              <a:rPr lang="fr-FR" sz="1600" dirty="0">
                <a:solidFill>
                  <a:schemeClr val="bg1"/>
                </a:solidFill>
              </a:rPr>
              <a:t>/P </a:t>
            </a:r>
            <a:r>
              <a:rPr lang="fr-FR" sz="1600" dirty="0" smtClean="0">
                <a:solidFill>
                  <a:schemeClr val="bg1"/>
                </a:solidFill>
                <a:sym typeface="Wingdings" panose="05000000000000000000" pitchFamily="2" charset="2"/>
              </a:rPr>
              <a:t>helloword.cpp</a:t>
            </a:r>
            <a:br>
              <a:rPr lang="fr-FR" sz="1600" dirty="0" smtClean="0">
                <a:solidFill>
                  <a:schemeClr val="bg1"/>
                </a:solidFill>
                <a:sym typeface="Wingdings" panose="05000000000000000000" pitchFamily="2" charset="2"/>
              </a:rPr>
            </a:br>
            <a:r>
              <a:rPr lang="fr-FR" sz="1600" dirty="0" smtClean="0">
                <a:solidFill>
                  <a:schemeClr val="bg1"/>
                </a:solidFill>
                <a:sym typeface="Wingdings" panose="05000000000000000000" pitchFamily="2" charset="2"/>
              </a:rPr>
              <a:t>Combien de ligne dans le fichier ? Retrouvez-vous votre main ?</a:t>
            </a:r>
          </a:p>
          <a:p>
            <a:endParaRPr lang="fr-FR" sz="1556" dirty="0" smtClean="0">
              <a:solidFill>
                <a:schemeClr val="bg1"/>
              </a:solidFill>
              <a:sym typeface="Wingdings" panose="05000000000000000000" pitchFamily="2" charset="2"/>
            </a:endParaRPr>
          </a:p>
          <a:p>
            <a:r>
              <a:rPr lang="fr-FR" sz="1556" dirty="0" smtClean="0">
                <a:solidFill>
                  <a:schemeClr val="bg1"/>
                </a:solidFill>
                <a:sym typeface="Wingdings" panose="05000000000000000000" pitchFamily="2" charset="2"/>
              </a:rPr>
              <a:t>Créer </a:t>
            </a:r>
            <a:r>
              <a:rPr lang="fr-FR" sz="1556" dirty="0">
                <a:solidFill>
                  <a:schemeClr val="bg1"/>
                </a:solidFill>
                <a:sym typeface="Wingdings" panose="05000000000000000000" pitchFamily="2" charset="2"/>
              </a:rPr>
              <a:t>un fichier « </a:t>
            </a:r>
            <a:r>
              <a:rPr lang="fr-FR" sz="1556" dirty="0">
                <a:solidFill>
                  <a:schemeClr val="bg1"/>
                </a:solidFill>
                <a:sym typeface="Wingdings" panose="05000000000000000000" pitchFamily="2" charset="2"/>
              </a:rPr>
              <a:t>helloword.asm</a:t>
            </a:r>
            <a:r>
              <a:rPr lang="fr-FR" sz="1556" dirty="0">
                <a:solidFill>
                  <a:schemeClr val="bg1"/>
                </a:solidFill>
                <a:sym typeface="Wingdings" panose="05000000000000000000" pitchFamily="2" charset="2"/>
              </a:rPr>
              <a:t> » avec la ligne de commande : -&gt; </a:t>
            </a:r>
            <a:r>
              <a:rPr lang="fr-FR" sz="1556" dirty="0">
                <a:solidFill>
                  <a:schemeClr val="bg1"/>
                </a:solidFill>
              </a:rPr>
              <a:t>cl </a:t>
            </a:r>
            <a:r>
              <a:rPr lang="fr-FR" sz="1556" dirty="0">
                <a:solidFill>
                  <a:schemeClr val="bg1"/>
                </a:solidFill>
              </a:rPr>
              <a:t>/Fa </a:t>
            </a:r>
            <a:r>
              <a:rPr lang="fr-FR" sz="1556" dirty="0" smtClean="0">
                <a:solidFill>
                  <a:schemeClr val="bg1"/>
                </a:solidFill>
                <a:sym typeface="Wingdings" panose="05000000000000000000" pitchFamily="2" charset="2"/>
              </a:rPr>
              <a:t>helloword.cpp</a:t>
            </a:r>
            <a:r>
              <a:rPr lang="fr-FR" sz="1556" dirty="0">
                <a:solidFill>
                  <a:schemeClr val="bg1"/>
                </a:solidFill>
                <a:sym typeface="Wingdings" panose="05000000000000000000" pitchFamily="2" charset="2"/>
              </a:rPr>
              <a:t/>
            </a:r>
            <a:br>
              <a:rPr lang="fr-FR" sz="1556" dirty="0">
                <a:solidFill>
                  <a:schemeClr val="bg1"/>
                </a:solidFill>
                <a:sym typeface="Wingdings" panose="05000000000000000000" pitchFamily="2" charset="2"/>
              </a:rPr>
            </a:br>
            <a:endParaRPr lang="fr-FR" sz="1556" dirty="0">
              <a:solidFill>
                <a:schemeClr val="bg1"/>
              </a:solidFill>
            </a:endParaRPr>
          </a:p>
          <a:p>
            <a:endParaRPr lang="fr-FR" sz="1600" dirty="0">
              <a:solidFill>
                <a:schemeClr val="bg1"/>
              </a:solidFill>
            </a:endParaRPr>
          </a:p>
          <a:p>
            <a:endParaRPr lang="fr-FR" sz="1556" dirty="0">
              <a:solidFill>
                <a:schemeClr val="bg1"/>
              </a:solidFill>
              <a:sym typeface="Wingdings" panose="05000000000000000000" pitchFamily="2" charset="2"/>
            </a:endParaRPr>
          </a:p>
          <a:p>
            <a:endParaRPr lang="fr-FR" sz="1556" dirty="0">
              <a:solidFill>
                <a:schemeClr val="bg1"/>
              </a:solidFill>
              <a:sym typeface="Wingdings" panose="05000000000000000000" pitchFamily="2" charset="2"/>
            </a:endParaRPr>
          </a:p>
        </p:txBody>
      </p:sp>
      <p:sp>
        <p:nvSpPr>
          <p:cNvPr id="9" name="Espace réservé du contenu 5"/>
          <p:cNvSpPr txBox="1">
            <a:spLocks/>
          </p:cNvSpPr>
          <p:nvPr/>
        </p:nvSpPr>
        <p:spPr>
          <a:xfrm>
            <a:off x="5490340" y="1512098"/>
            <a:ext cx="4250531" cy="2598431"/>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600" dirty="0">
                <a:solidFill>
                  <a:schemeClr val="tx1"/>
                </a:solidFill>
              </a:rPr>
              <a:t>Créer un fichier « helloword.obj » avec la ligne de commande : -&gt; cl /c </a:t>
            </a:r>
            <a:r>
              <a:rPr lang="fr-FR" sz="1600" dirty="0" smtClean="0">
                <a:solidFill>
                  <a:schemeClr val="tx1"/>
                </a:solidFill>
              </a:rPr>
              <a:t>helloword.cpp</a:t>
            </a:r>
          </a:p>
          <a:p>
            <a:endParaRPr lang="fr-FR" sz="1600" dirty="0" smtClean="0">
              <a:solidFill>
                <a:schemeClr val="tx1"/>
              </a:solidFill>
              <a:sym typeface="Wingdings" panose="05000000000000000000" pitchFamily="2" charset="2"/>
            </a:endParaRPr>
          </a:p>
          <a:p>
            <a:r>
              <a:rPr lang="fr-FR" sz="1600" dirty="0" smtClean="0">
                <a:sym typeface="Wingdings" panose="05000000000000000000" pitchFamily="2" charset="2"/>
              </a:rPr>
              <a:t>Pourquoi le .</a:t>
            </a:r>
            <a:r>
              <a:rPr lang="fr-FR" sz="1600" dirty="0" err="1" smtClean="0">
                <a:sym typeface="Wingdings" panose="05000000000000000000" pitchFamily="2" charset="2"/>
              </a:rPr>
              <a:t>obj</a:t>
            </a:r>
            <a:r>
              <a:rPr lang="fr-FR" sz="1600" dirty="0" smtClean="0">
                <a:sym typeface="Wingdings" panose="05000000000000000000" pitchFamily="2" charset="2"/>
              </a:rPr>
              <a:t> est plus léger que le .</a:t>
            </a:r>
            <a:r>
              <a:rPr lang="fr-FR" sz="1600" dirty="0" err="1" smtClean="0">
                <a:sym typeface="Wingdings" panose="05000000000000000000" pitchFamily="2" charset="2"/>
              </a:rPr>
              <a:t>exe</a:t>
            </a:r>
            <a:r>
              <a:rPr lang="fr-FR" sz="1600" dirty="0" smtClean="0">
                <a:sym typeface="Wingdings" panose="05000000000000000000" pitchFamily="2" charset="2"/>
              </a:rPr>
              <a:t> ?</a:t>
            </a:r>
            <a:endParaRPr lang="fr-FR" sz="1600" dirty="0">
              <a:sym typeface="Wingdings" panose="05000000000000000000" pitchFamily="2" charset="2"/>
            </a:endParaRPr>
          </a:p>
        </p:txBody>
      </p:sp>
    </p:spTree>
    <p:extLst>
      <p:ext uri="{BB962C8B-B14F-4D97-AF65-F5344CB8AC3E}">
        <p14:creationId xmlns:p14="http://schemas.microsoft.com/office/powerpoint/2010/main" val="1744572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5"/>
          <p:cNvSpPr txBox="1">
            <a:spLocks/>
          </p:cNvSpPr>
          <p:nvPr/>
        </p:nvSpPr>
        <p:spPr>
          <a:xfrm>
            <a:off x="1092094" y="1992173"/>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2000" dirty="0">
                <a:sym typeface="Wingdings" panose="05000000000000000000" pitchFamily="2" charset="2"/>
              </a:rPr>
              <a:t>Dans le dossier « </a:t>
            </a:r>
            <a:r>
              <a:rPr lang="fr-FR" sz="2000" dirty="0" err="1">
                <a:sym typeface="Wingdings" panose="05000000000000000000" pitchFamily="2" charset="2"/>
              </a:rPr>
              <a:t>src</a:t>
            </a:r>
            <a:r>
              <a:rPr lang="fr-FR" sz="2000" dirty="0">
                <a:sym typeface="Wingdings" panose="05000000000000000000" pitchFamily="2" charset="2"/>
              </a:rPr>
              <a:t>/</a:t>
            </a:r>
            <a:r>
              <a:rPr lang="fr-FR" sz="2000" dirty="0" err="1">
                <a:sym typeface="Wingdings" panose="05000000000000000000" pitchFamily="2" charset="2"/>
              </a:rPr>
              <a:t>testlink_static</a:t>
            </a:r>
            <a:r>
              <a:rPr lang="fr-FR" sz="2000" dirty="0">
                <a:sym typeface="Wingdings" panose="05000000000000000000" pitchFamily="2" charset="2"/>
              </a:rPr>
              <a:t> », lancer les commandes suivantes :</a:t>
            </a:r>
          </a:p>
          <a:p>
            <a:pPr lvl="1"/>
            <a:r>
              <a:rPr lang="fr-FR" sz="2000" dirty="0">
                <a:sym typeface="Wingdings" panose="05000000000000000000" pitchFamily="2" charset="2"/>
              </a:rPr>
              <a:t>// TODO générez les .</a:t>
            </a:r>
            <a:r>
              <a:rPr lang="fr-FR" sz="2000" dirty="0" err="1">
                <a:sym typeface="Wingdings" panose="05000000000000000000" pitchFamily="2" charset="2"/>
              </a:rPr>
              <a:t>obj</a:t>
            </a:r>
            <a:r>
              <a:rPr lang="fr-FR" sz="2000" dirty="0">
                <a:sym typeface="Wingdings" panose="05000000000000000000" pitchFamily="2" charset="2"/>
              </a:rPr>
              <a:t> de </a:t>
            </a:r>
            <a:r>
              <a:rPr lang="fr-FR" sz="2000" dirty="0" err="1">
                <a:sym typeface="Wingdings" panose="05000000000000000000" pitchFamily="2" charset="2"/>
              </a:rPr>
              <a:t>foo</a:t>
            </a:r>
            <a:r>
              <a:rPr lang="fr-FR" sz="2000" dirty="0">
                <a:sym typeface="Wingdings" panose="05000000000000000000" pitchFamily="2" charset="2"/>
              </a:rPr>
              <a:t> et bar</a:t>
            </a:r>
          </a:p>
          <a:p>
            <a:pPr lvl="1"/>
            <a:r>
              <a:rPr lang="fr-FR" sz="2000" dirty="0">
                <a:latin typeface="Cascadia Code" panose="020B0609020000020004" pitchFamily="49" charset="0"/>
                <a:cs typeface="Cascadia Code" panose="020B0609020000020004" pitchFamily="49" charset="0"/>
                <a:sym typeface="Wingdings" panose="05000000000000000000" pitchFamily="2" charset="2"/>
              </a:rPr>
              <a:t>lib /</a:t>
            </a:r>
            <a:r>
              <a:rPr lang="fr-FR" sz="2000" dirty="0" err="1">
                <a:latin typeface="Cascadia Code" panose="020B0609020000020004" pitchFamily="49" charset="0"/>
                <a:cs typeface="Cascadia Code" panose="020B0609020000020004" pitchFamily="49" charset="0"/>
                <a:sym typeface="Wingdings" panose="05000000000000000000" pitchFamily="2" charset="2"/>
              </a:rPr>
              <a:t>OUT:foobar.lib</a:t>
            </a:r>
            <a:r>
              <a:rPr lang="fr-FR" sz="2000" dirty="0">
                <a:latin typeface="Cascadia Code" panose="020B0609020000020004" pitchFamily="49" charset="0"/>
                <a:cs typeface="Cascadia Code" panose="020B0609020000020004" pitchFamily="49" charset="0"/>
                <a:sym typeface="Wingdings" panose="05000000000000000000" pitchFamily="2" charset="2"/>
              </a:rPr>
              <a:t> *.</a:t>
            </a:r>
            <a:r>
              <a:rPr lang="fr-FR" sz="2000" dirty="0" err="1">
                <a:latin typeface="Cascadia Code" panose="020B0609020000020004" pitchFamily="49" charset="0"/>
                <a:cs typeface="Cascadia Code" panose="020B0609020000020004" pitchFamily="49" charset="0"/>
                <a:sym typeface="Wingdings" panose="05000000000000000000" pitchFamily="2" charset="2"/>
              </a:rPr>
              <a:t>obj</a:t>
            </a:r>
            <a:r>
              <a:rPr lang="fr-FR" sz="2000" dirty="0">
                <a:latin typeface="Cascadia Code" panose="020B0609020000020004" pitchFamily="49" charset="0"/>
                <a:cs typeface="Cascadia Code" panose="020B0609020000020004" pitchFamily="49" charset="0"/>
                <a:sym typeface="Wingdings" panose="05000000000000000000" pitchFamily="2" charset="2"/>
              </a:rPr>
              <a:t>  f</a:t>
            </a:r>
            <a:r>
              <a:rPr lang="fr-FR" sz="2000" dirty="0">
                <a:sym typeface="Wingdings" panose="05000000000000000000" pitchFamily="2" charset="2"/>
              </a:rPr>
              <a:t>oobar.lib</a:t>
            </a:r>
          </a:p>
          <a:p>
            <a:pPr lvl="1"/>
            <a:r>
              <a:rPr lang="fr-FR" sz="2000" dirty="0">
                <a:sym typeface="Wingdings" panose="05000000000000000000" pitchFamily="2" charset="2"/>
              </a:rPr>
              <a:t>// TODO générez le .</a:t>
            </a:r>
            <a:r>
              <a:rPr lang="fr-FR" sz="2000" dirty="0" err="1">
                <a:sym typeface="Wingdings" panose="05000000000000000000" pitchFamily="2" charset="2"/>
              </a:rPr>
              <a:t>exe</a:t>
            </a:r>
            <a:r>
              <a:rPr lang="fr-FR" sz="2000" dirty="0">
                <a:sym typeface="Wingdings" panose="05000000000000000000" pitchFamily="2" charset="2"/>
              </a:rPr>
              <a:t> en </a:t>
            </a:r>
            <a:r>
              <a:rPr lang="fr-FR" sz="2000" dirty="0" err="1">
                <a:sym typeface="Wingdings" panose="05000000000000000000" pitchFamily="2" charset="2"/>
              </a:rPr>
              <a:t>likant</a:t>
            </a:r>
            <a:r>
              <a:rPr lang="fr-FR" sz="2000" dirty="0">
                <a:sym typeface="Wingdings" panose="05000000000000000000" pitchFamily="2" charset="2"/>
              </a:rPr>
              <a:t> avec foobar.lib</a:t>
            </a:r>
          </a:p>
          <a:p>
            <a:pPr lvl="1"/>
            <a:r>
              <a:rPr lang="fr-FR" sz="2000" dirty="0">
                <a:sym typeface="Wingdings" panose="05000000000000000000" pitchFamily="2" charset="2"/>
              </a:rPr>
              <a:t>(vous pouvez supprimer tous les fichiers </a:t>
            </a:r>
            <a:r>
              <a:rPr lang="fr-FR" sz="2000" dirty="0" err="1">
                <a:sym typeface="Wingdings" panose="05000000000000000000" pitchFamily="2" charset="2"/>
              </a:rPr>
              <a:t>exp</a:t>
            </a:r>
            <a:r>
              <a:rPr lang="fr-FR" sz="2000" dirty="0">
                <a:sym typeface="Wingdings" panose="05000000000000000000" pitchFamily="2" charset="2"/>
              </a:rPr>
              <a:t>, lib et </a:t>
            </a:r>
            <a:r>
              <a:rPr lang="fr-FR" sz="2000" dirty="0" err="1">
                <a:sym typeface="Wingdings" panose="05000000000000000000" pitchFamily="2" charset="2"/>
              </a:rPr>
              <a:t>obj</a:t>
            </a:r>
            <a:r>
              <a:rPr lang="fr-FR" sz="2000" dirty="0">
                <a:sym typeface="Wingdings" panose="05000000000000000000" pitchFamily="2" charset="2"/>
              </a:rPr>
              <a:t>)</a:t>
            </a:r>
          </a:p>
          <a:p>
            <a:pPr lvl="1"/>
            <a:r>
              <a:rPr lang="fr-FR" sz="2000" dirty="0">
                <a:sym typeface="Wingdings" panose="05000000000000000000" pitchFamily="2" charset="2"/>
              </a:rPr>
              <a:t>Lancer main.exe</a:t>
            </a:r>
          </a:p>
          <a:p>
            <a:endParaRPr lang="fr-FR" sz="2000" dirty="0">
              <a:sym typeface="Wingdings" panose="05000000000000000000" pitchFamily="2" charset="2"/>
            </a:endParaRPr>
          </a:p>
        </p:txBody>
      </p:sp>
      <p:sp>
        <p:nvSpPr>
          <p:cNvPr id="6" name="Titre 4"/>
          <p:cNvSpPr txBox="1">
            <a:spLocks/>
          </p:cNvSpPr>
          <p:nvPr/>
        </p:nvSpPr>
        <p:spPr>
          <a:xfrm>
            <a:off x="654958" y="434046"/>
            <a:ext cx="7356186" cy="272371"/>
          </a:xfrm>
          <a:prstGeom prst="rect">
            <a:avLst/>
          </a:prstGeom>
        </p:spPr>
        <p:txBody>
          <a:bodyPr/>
          <a:lstStyle>
            <a:lvl1pPr algn="l" defTabSz="761970" rtl="0" eaLnBrk="1" latinLnBrk="0" hangingPunct="1">
              <a:lnSpc>
                <a:spcPct val="90000"/>
              </a:lnSpc>
              <a:spcBef>
                <a:spcPct val="0"/>
              </a:spcBef>
              <a:buNone/>
              <a:defRPr sz="2333" kern="1200">
                <a:solidFill>
                  <a:srgbClr val="4B2882"/>
                </a:solidFill>
                <a:latin typeface="+mn-lt"/>
                <a:ea typeface="+mj-ea"/>
                <a:cs typeface="+mj-cs"/>
              </a:defRPr>
            </a:lvl1pPr>
          </a:lstStyle>
          <a:p>
            <a:r>
              <a:rPr lang="fr-FR" smtClean="0"/>
              <a:t>À vous ! </a:t>
            </a:r>
            <a:endParaRPr lang="fr-FR" dirty="0"/>
          </a:p>
        </p:txBody>
      </p:sp>
      <p:sp>
        <p:nvSpPr>
          <p:cNvPr id="8" name="Espace réservé du texte 2"/>
          <p:cNvSpPr>
            <a:spLocks noGrp="1"/>
          </p:cNvSpPr>
          <p:nvPr>
            <p:ph type="body" sz="quarter" idx="10"/>
          </p:nvPr>
        </p:nvSpPr>
        <p:spPr>
          <a:xfrm>
            <a:off x="654845" y="781957"/>
            <a:ext cx="6113424" cy="326869"/>
          </a:xfrm>
        </p:spPr>
        <p:txBody>
          <a:bodyPr/>
          <a:lstStyle/>
          <a:p>
            <a:r>
              <a:rPr lang="fr-FR" dirty="0"/>
              <a:t>Link </a:t>
            </a:r>
            <a:r>
              <a:rPr lang="fr-FR" dirty="0" smtClean="0"/>
              <a:t>statique en </a:t>
            </a:r>
            <a:r>
              <a:rPr lang="fr-FR" dirty="0"/>
              <a:t>ligne de </a:t>
            </a:r>
            <a:r>
              <a:rPr lang="fr-FR" dirty="0" smtClean="0"/>
              <a:t>commande avec MSVC</a:t>
            </a:r>
            <a:endParaRPr lang="fr-FR" dirty="0"/>
          </a:p>
        </p:txBody>
      </p:sp>
    </p:spTree>
    <p:extLst>
      <p:ext uri="{BB962C8B-B14F-4D97-AF65-F5344CB8AC3E}">
        <p14:creationId xmlns:p14="http://schemas.microsoft.com/office/powerpoint/2010/main" val="772285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7356186" cy="272371"/>
          </a:xfrm>
        </p:spPr>
        <p:txBody>
          <a:bodyPr/>
          <a:lstStyle/>
          <a:p>
            <a:r>
              <a:rPr lang="fr-FR" dirty="0" smtClean="0"/>
              <a:t>À vous </a:t>
            </a:r>
            <a:r>
              <a:rPr lang="fr-FR" dirty="0"/>
              <a:t>!</a:t>
            </a:r>
            <a:r>
              <a:rPr lang="fr-FR" dirty="0" smtClean="0"/>
              <a:t> </a:t>
            </a:r>
            <a:endParaRPr lang="fr-FR" dirty="0"/>
          </a:p>
        </p:txBody>
      </p:sp>
      <p:sp>
        <p:nvSpPr>
          <p:cNvPr id="3" name="Espace réservé du texte 2"/>
          <p:cNvSpPr>
            <a:spLocks noGrp="1"/>
          </p:cNvSpPr>
          <p:nvPr>
            <p:ph type="body" sz="quarter" idx="10"/>
          </p:nvPr>
        </p:nvSpPr>
        <p:spPr>
          <a:xfrm>
            <a:off x="654845" y="781957"/>
            <a:ext cx="5549402" cy="326869"/>
          </a:xfrm>
        </p:spPr>
        <p:txBody>
          <a:bodyPr/>
          <a:lstStyle/>
          <a:p>
            <a:r>
              <a:rPr lang="fr-FR" dirty="0"/>
              <a:t>Link </a:t>
            </a:r>
            <a:r>
              <a:rPr lang="fr-FR" dirty="0" smtClean="0"/>
              <a:t>dynamique en </a:t>
            </a:r>
            <a:r>
              <a:rPr lang="fr-FR" dirty="0"/>
              <a:t>ligne de </a:t>
            </a:r>
            <a:r>
              <a:rPr lang="fr-FR" dirty="0" smtClean="0"/>
              <a:t>commande avec MSVC</a:t>
            </a:r>
            <a:endParaRPr lang="fr-FR" dirty="0"/>
          </a:p>
        </p:txBody>
      </p:sp>
      <p:sp>
        <p:nvSpPr>
          <p:cNvPr id="7" name="Espace réservé du contenu 5"/>
          <p:cNvSpPr txBox="1">
            <a:spLocks/>
          </p:cNvSpPr>
          <p:nvPr/>
        </p:nvSpPr>
        <p:spPr>
          <a:xfrm>
            <a:off x="1087829" y="1271234"/>
            <a:ext cx="9191346" cy="3036043"/>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Dans le dossier « </a:t>
            </a:r>
            <a:r>
              <a:rPr lang="fr-FR" sz="1778" dirty="0" err="1">
                <a:sym typeface="Wingdings" panose="05000000000000000000" pitchFamily="2" charset="2"/>
              </a:rPr>
              <a:t>src</a:t>
            </a:r>
            <a:r>
              <a:rPr lang="fr-FR" sz="1778" dirty="0">
                <a:sym typeface="Wingdings" panose="05000000000000000000" pitchFamily="2" charset="2"/>
              </a:rPr>
              <a:t>/</a:t>
            </a:r>
            <a:r>
              <a:rPr lang="fr-FR" sz="1778" dirty="0" err="1">
                <a:sym typeface="Wingdings" panose="05000000000000000000" pitchFamily="2" charset="2"/>
              </a:rPr>
              <a:t>testlink_dynamic</a:t>
            </a:r>
            <a:r>
              <a:rPr lang="fr-FR" sz="1778" dirty="0">
                <a:sym typeface="Wingdings" panose="05000000000000000000" pitchFamily="2" charset="2"/>
              </a:rPr>
              <a:t> », lancer les commandes :</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/c /I . .\foo.cpp .\bar.cpp </a:t>
            </a:r>
            <a:r>
              <a:rPr lang="fr-FR" sz="1778" dirty="0">
                <a:sym typeface="Wingdings" panose="05000000000000000000" pitchFamily="2" charset="2"/>
              </a:rPr>
              <a:t> foo.obj et bar.obj</a:t>
            </a:r>
          </a:p>
          <a:p>
            <a:pPr lvl="1"/>
            <a:r>
              <a:rPr lang="fr-FR" sz="1778" dirty="0" err="1">
                <a:latin typeface="Cascadia Code" panose="020B0609020000020004" pitchFamily="49" charset="0"/>
                <a:cs typeface="Cascadia Code" panose="020B0609020000020004" pitchFamily="49" charset="0"/>
                <a:sym typeface="Wingdings" panose="05000000000000000000" pitchFamily="2" charset="2"/>
              </a:rPr>
              <a:t>link</a:t>
            </a:r>
            <a:r>
              <a:rPr lang="fr-FR" sz="1778" dirty="0">
                <a:latin typeface="Cascadia Code" panose="020B0609020000020004" pitchFamily="49" charset="0"/>
                <a:cs typeface="Cascadia Code" panose="020B0609020000020004" pitchFamily="49" charset="0"/>
                <a:sym typeface="Wingdings" panose="05000000000000000000" pitchFamily="2" charset="2"/>
              </a:rPr>
              <a:t> /DLL /</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err="1">
                <a:latin typeface="Cascadia Code" panose="020B0609020000020004" pitchFamily="49" charset="0"/>
                <a:cs typeface="Cascadia Code" panose="020B0609020000020004" pitchFamily="49" charset="0"/>
                <a:sym typeface="Wingdings" panose="05000000000000000000" pitchFamily="2" charset="2"/>
              </a:rPr>
              <a:t>obj</a:t>
            </a:r>
            <a:r>
              <a:rPr lang="fr-FR" sz="1778" dirty="0">
                <a:latin typeface="Cascadia Code" panose="020B0609020000020004" pitchFamily="49" charset="0"/>
                <a:cs typeface="Cascadia Code" panose="020B0609020000020004" pitchFamily="49" charset="0"/>
                <a:sym typeface="Wingdings" panose="05000000000000000000" pitchFamily="2" charset="2"/>
              </a:rPr>
              <a:t>  f</a:t>
            </a:r>
            <a:r>
              <a:rPr lang="fr-FR" sz="1778" dirty="0">
                <a:sym typeface="Wingdings" panose="05000000000000000000" pitchFamily="2" charset="2"/>
              </a:rPr>
              <a:t>oobar.dll (+ *.</a:t>
            </a:r>
            <a:r>
              <a:rPr lang="fr-FR" sz="1778" dirty="0" err="1">
                <a:sym typeface="Wingdings" panose="05000000000000000000" pitchFamily="2" charset="2"/>
              </a:rPr>
              <a:t>exp</a:t>
            </a:r>
            <a:r>
              <a:rPr lang="fr-FR" sz="1778" dirty="0">
                <a:sym typeface="Wingdings" panose="05000000000000000000" pitchFamily="2" charset="2"/>
              </a:rPr>
              <a:t> + *.lib)</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778" dirty="0">
                <a:latin typeface="+mj-lt"/>
                <a:cs typeface="Cascadia Code" panose="020B0609020000020004" pitchFamily="49" charset="0"/>
                <a:sym typeface="Wingdings" panose="05000000000000000000" pitchFamily="2" charset="2"/>
              </a:rPr>
              <a:t>main.exe</a:t>
            </a:r>
          </a:p>
          <a:p>
            <a:pPr lvl="1"/>
            <a:r>
              <a:rPr lang="fr-FR" sz="1778" dirty="0">
                <a:sym typeface="Wingdings" panose="05000000000000000000" pitchFamily="2" charset="2"/>
              </a:rPr>
              <a:t>(vous pouvez supprimer tous les fichiers </a:t>
            </a:r>
            <a:r>
              <a:rPr lang="fr-FR" sz="1778" dirty="0" err="1">
                <a:sym typeface="Wingdings" panose="05000000000000000000" pitchFamily="2" charset="2"/>
              </a:rPr>
              <a:t>exp</a:t>
            </a:r>
            <a:r>
              <a:rPr lang="fr-FR" sz="1778" dirty="0">
                <a:sym typeface="Wingdings" panose="05000000000000000000" pitchFamily="2" charset="2"/>
              </a:rPr>
              <a:t>, lib et </a:t>
            </a:r>
            <a:r>
              <a:rPr lang="fr-FR" sz="1778" dirty="0" err="1">
                <a:sym typeface="Wingdings" panose="05000000000000000000" pitchFamily="2" charset="2"/>
              </a:rPr>
              <a:t>obj</a:t>
            </a:r>
            <a:r>
              <a:rPr lang="fr-FR" sz="1778" dirty="0">
                <a:sym typeface="Wingdings" panose="05000000000000000000" pitchFamily="2" charset="2"/>
              </a:rPr>
              <a:t>)</a:t>
            </a:r>
          </a:p>
          <a:p>
            <a:pPr lvl="1"/>
            <a:r>
              <a:rPr lang="fr-FR" sz="1778" dirty="0">
                <a:sym typeface="Wingdings" panose="05000000000000000000" pitchFamily="2" charset="2"/>
              </a:rPr>
              <a:t>Lancer main.exe</a:t>
            </a:r>
          </a:p>
          <a:p>
            <a:pPr lvl="1"/>
            <a:r>
              <a:rPr lang="fr-FR" sz="1778" dirty="0">
                <a:sym typeface="Wingdings" panose="05000000000000000000" pitchFamily="2" charset="2"/>
              </a:rPr>
              <a:t>Supprimer «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 de bar.cpp et refaites l’opération. Que notez-vous ?</a:t>
            </a:r>
          </a:p>
          <a:p>
            <a:endParaRPr lang="fr-FR" sz="1778" dirty="0">
              <a:sym typeface="Wingdings" panose="05000000000000000000" pitchFamily="2" charset="2"/>
            </a:endParaRPr>
          </a:p>
        </p:txBody>
      </p:sp>
      <p:sp>
        <p:nvSpPr>
          <p:cNvPr id="2" name="ZoneTexte 1"/>
          <p:cNvSpPr txBox="1"/>
          <p:nvPr/>
        </p:nvSpPr>
        <p:spPr>
          <a:xfrm>
            <a:off x="2105360" y="4187636"/>
            <a:ext cx="5905784" cy="1186735"/>
          </a:xfrm>
          <a:prstGeom prst="rect">
            <a:avLst/>
          </a:prstGeom>
          <a:noFill/>
        </p:spPr>
        <p:txBody>
          <a:bodyPr wrap="none" rtlCol="0">
            <a:spAutoFit/>
          </a:bodyPr>
          <a:lstStyle/>
          <a:p>
            <a:r>
              <a:rPr lang="fr-FR" sz="1778" b="1" dirty="0"/>
              <a:t>À noter</a:t>
            </a:r>
          </a:p>
          <a:p>
            <a:r>
              <a:rPr lang="fr-FR" sz="1778" dirty="0"/>
              <a:t>Le fichier lib ne sert qu’au linker. Il est inutile à l’exécution.</a:t>
            </a:r>
            <a:br>
              <a:rPr lang="fr-FR" sz="1778" dirty="0"/>
            </a:br>
            <a:r>
              <a:rPr lang="fr-FR" sz="1778" dirty="0"/>
              <a:t>les deux premières étapes peuvent se faire via la commande :</a:t>
            </a:r>
            <a:br>
              <a:rPr lang="fr-FR" sz="1778" dirty="0"/>
            </a:br>
            <a:r>
              <a:rPr lang="fr-FR" sz="1778" dirty="0">
                <a:latin typeface="Cascadia Code" panose="020B0609020000020004" pitchFamily="49" charset="0"/>
                <a:cs typeface="Cascadia Code" panose="020B0609020000020004" pitchFamily="49" charset="0"/>
              </a:rPr>
              <a:t>cl /</a:t>
            </a:r>
            <a:r>
              <a:rPr lang="fr-FR" sz="1778" dirty="0" err="1">
                <a:latin typeface="Cascadia Code" panose="020B0609020000020004" pitchFamily="49" charset="0"/>
                <a:cs typeface="Cascadia Code" panose="020B0609020000020004" pitchFamily="49" charset="0"/>
              </a:rPr>
              <a:t>EHsc</a:t>
            </a:r>
            <a:r>
              <a:rPr lang="fr-FR" sz="1778" dirty="0">
                <a:latin typeface="Cascadia Code" panose="020B0609020000020004" pitchFamily="49" charset="0"/>
                <a:cs typeface="Cascadia Code" panose="020B0609020000020004" pitchFamily="49" charset="0"/>
              </a:rPr>
              <a:t> /I . .\foo.cpp </a:t>
            </a:r>
            <a:r>
              <a:rPr lang="fr-FR" sz="1778" dirty="0">
                <a:latin typeface="Cascadia Code" panose="020B0609020000020004" pitchFamily="49" charset="0"/>
                <a:cs typeface="Cascadia Code" panose="020B0609020000020004" pitchFamily="49" charset="0"/>
                <a:sym typeface="Wingdings" panose="05000000000000000000" pitchFamily="2" charset="2"/>
              </a:rPr>
              <a:t>/</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a:latin typeface="Cascadia Code" panose="020B0609020000020004" pitchFamily="49" charset="0"/>
                <a:cs typeface="Cascadia Code" panose="020B0609020000020004" pitchFamily="49" charset="0"/>
              </a:rPr>
              <a:t>/LD</a:t>
            </a:r>
          </a:p>
        </p:txBody>
      </p:sp>
    </p:spTree>
    <p:extLst>
      <p:ext uri="{BB962C8B-B14F-4D97-AF65-F5344CB8AC3E}">
        <p14:creationId xmlns:p14="http://schemas.microsoft.com/office/powerpoint/2010/main" val="2679510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fr-FR" dirty="0" smtClean="0"/>
              <a:t>Programme</a:t>
            </a:r>
            <a:r>
              <a:rPr lang="en-US" dirty="0" smtClean="0"/>
              <a:t> </a:t>
            </a:r>
            <a:r>
              <a:rPr lang="fr-FR" dirty="0" smtClean="0"/>
              <a:t>: vous avez voté !</a:t>
            </a:r>
            <a:endParaRPr lang="fr-FR" dirty="0"/>
          </a:p>
        </p:txBody>
      </p:sp>
      <p:sp>
        <p:nvSpPr>
          <p:cNvPr id="5" name="Espace réservé du texte 4"/>
          <p:cNvSpPr>
            <a:spLocks noGrp="1"/>
          </p:cNvSpPr>
          <p:nvPr>
            <p:ph type="body" sz="quarter" idx="10"/>
          </p:nvPr>
        </p:nvSpPr>
        <p:spPr/>
        <p:txBody>
          <a:bodyPr/>
          <a:lstStyle/>
          <a:p>
            <a:endParaRPr lang="fr-FR" dirty="0"/>
          </a:p>
        </p:txBody>
      </p:sp>
      <p:graphicFrame>
        <p:nvGraphicFramePr>
          <p:cNvPr id="12" name="Diagramme 11"/>
          <p:cNvGraphicFramePr/>
          <p:nvPr>
            <p:extLst>
              <p:ext uri="{D42A27DB-BD31-4B8C-83A1-F6EECF244321}">
                <p14:modId xmlns:p14="http://schemas.microsoft.com/office/powerpoint/2010/main" val="4204008727"/>
              </p:ext>
            </p:extLst>
          </p:nvPr>
        </p:nvGraphicFramePr>
        <p:xfrm>
          <a:off x="166733" y="1375871"/>
          <a:ext cx="9477286" cy="383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820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7" y="434046"/>
            <a:ext cx="7711375" cy="505991"/>
          </a:xfrm>
        </p:spPr>
        <p:txBody>
          <a:bodyPr/>
          <a:lstStyle/>
          <a:p>
            <a:r>
              <a:rPr lang="fr-FR" dirty="0" smtClean="0"/>
              <a:t>Un mot </a:t>
            </a:r>
            <a:r>
              <a:rPr lang="fr-FR" dirty="0"/>
              <a:t>sur </a:t>
            </a:r>
            <a:r>
              <a:rPr lang="fr-FR" dirty="0">
                <a:sym typeface="Wingdings" panose="05000000000000000000" pitchFamily="2" charset="2"/>
              </a:rPr>
              <a:t>__</a:t>
            </a:r>
            <a:r>
              <a:rPr lang="fr-FR" dirty="0" err="1">
                <a:sym typeface="Wingdings" panose="05000000000000000000" pitchFamily="2" charset="2"/>
              </a:rPr>
              <a:t>declspec</a:t>
            </a:r>
            <a:r>
              <a:rPr lang="fr-FR" dirty="0">
                <a:sym typeface="Wingdings" panose="05000000000000000000" pitchFamily="2" charset="2"/>
              </a:rPr>
              <a:t>(</a:t>
            </a:r>
            <a:r>
              <a:rPr lang="fr-FR" dirty="0" err="1">
                <a:sym typeface="Wingdings" panose="05000000000000000000" pitchFamily="2" charset="2"/>
              </a:rPr>
              <a:t>dllexport</a:t>
            </a:r>
            <a:r>
              <a:rPr lang="fr-FR" dirty="0">
                <a:sym typeface="Wingdings" panose="05000000000000000000" pitchFamily="2" charset="2"/>
              </a:rPr>
              <a:t>/</a:t>
            </a:r>
            <a:r>
              <a:rPr lang="fr-FR" dirty="0" err="1">
                <a:sym typeface="Wingdings" panose="05000000000000000000" pitchFamily="2" charset="2"/>
              </a:rPr>
              <a:t>dllimport</a:t>
            </a:r>
            <a:r>
              <a:rPr lang="fr-FR" dirty="0">
                <a:sym typeface="Wingdings" panose="05000000000000000000" pitchFamily="2" charset="2"/>
              </a:rPr>
              <a:t>)</a:t>
            </a:r>
            <a:r>
              <a:rPr lang="fr-FR" dirty="0"/>
              <a:t> </a:t>
            </a:r>
          </a:p>
        </p:txBody>
      </p:sp>
      <p:sp>
        <p:nvSpPr>
          <p:cNvPr id="9" name="Espace réservé du texte 8"/>
          <p:cNvSpPr>
            <a:spLocks noGrp="1"/>
          </p:cNvSpPr>
          <p:nvPr>
            <p:ph type="body" sz="quarter" idx="10"/>
          </p:nvPr>
        </p:nvSpPr>
        <p:spPr/>
        <p:txBody>
          <a:bodyPr/>
          <a:lstStyle/>
          <a:p>
            <a:endParaRPr lang="fr-FR" dirty="0"/>
          </a:p>
        </p:txBody>
      </p:sp>
      <p:sp>
        <p:nvSpPr>
          <p:cNvPr id="3" name="Espace réservé du contenu 2"/>
          <p:cNvSpPr>
            <a:spLocks noGrp="1"/>
          </p:cNvSpPr>
          <p:nvPr>
            <p:ph type="body" idx="4294967295"/>
          </p:nvPr>
        </p:nvSpPr>
        <p:spPr>
          <a:xfrm>
            <a:off x="538956" y="1460500"/>
            <a:ext cx="4238625" cy="496887"/>
          </a:xfrm>
        </p:spPr>
        <p:txBody>
          <a:bodyPr/>
          <a:lstStyle/>
          <a:p>
            <a:pPr marL="0" indent="0" algn="ctr">
              <a:buNone/>
            </a:pPr>
            <a:r>
              <a:rPr lang="fr-FR" sz="2667" dirty="0"/>
              <a:t>Windows</a:t>
            </a:r>
          </a:p>
        </p:txBody>
      </p:sp>
      <p:sp>
        <p:nvSpPr>
          <p:cNvPr id="5" name="Espace réservé du contenu 4"/>
          <p:cNvSpPr>
            <a:spLocks noGrp="1"/>
          </p:cNvSpPr>
          <p:nvPr>
            <p:ph sz="half" idx="4294967295"/>
          </p:nvPr>
        </p:nvSpPr>
        <p:spPr>
          <a:xfrm>
            <a:off x="411163" y="2235200"/>
            <a:ext cx="4494213" cy="3016250"/>
          </a:xfrm>
        </p:spPr>
        <p:txBody>
          <a:bodyPr>
            <a:normAutofit/>
          </a:bodyPr>
          <a:lstStyle/>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est nécessaire devant tous les symboles que l’on souhaite exporter dans notre dll</a:t>
            </a:r>
          </a:p>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est nécessaire devant les données mais pas nécessairement devant les fonctions ou les classes. En revanche, ça permet au linker d’optimiser certaines choses (que vous ne voulez pas connaitre) pour économiser </a:t>
            </a:r>
            <a:r>
              <a:rPr lang="fr-FR" sz="1778" dirty="0" smtClean="0">
                <a:sym typeface="Wingdings" panose="05000000000000000000" pitchFamily="2" charset="2"/>
              </a:rPr>
              <a:t>du </a:t>
            </a:r>
            <a:r>
              <a:rPr lang="fr-FR" sz="1778" dirty="0">
                <a:sym typeface="Wingdings" panose="05000000000000000000" pitchFamily="2" charset="2"/>
              </a:rPr>
              <a:t>temps de linkage. </a:t>
            </a:r>
            <a:endParaRPr lang="fr-FR" sz="1778" dirty="0"/>
          </a:p>
          <a:p>
            <a:endParaRPr lang="fr-FR" dirty="0"/>
          </a:p>
        </p:txBody>
      </p:sp>
      <p:sp>
        <p:nvSpPr>
          <p:cNvPr id="6" name="Espace réservé du texte 5"/>
          <p:cNvSpPr>
            <a:spLocks noGrp="1"/>
          </p:cNvSpPr>
          <p:nvPr>
            <p:ph type="body" sz="quarter" idx="4294967295"/>
          </p:nvPr>
        </p:nvSpPr>
        <p:spPr>
          <a:xfrm>
            <a:off x="5528269" y="1461229"/>
            <a:ext cx="4238625" cy="512762"/>
          </a:xfrm>
        </p:spPr>
        <p:txBody>
          <a:bodyPr/>
          <a:lstStyle/>
          <a:p>
            <a:pPr marL="0" indent="0" algn="ctr">
              <a:buNone/>
            </a:pPr>
            <a:r>
              <a:rPr lang="fr-FR" sz="2667" dirty="0"/>
              <a:t>Linux</a:t>
            </a:r>
          </a:p>
        </p:txBody>
      </p:sp>
      <p:sp>
        <p:nvSpPr>
          <p:cNvPr id="7" name="Espace réservé du contenu 6"/>
          <p:cNvSpPr>
            <a:spLocks noGrp="1"/>
          </p:cNvSpPr>
          <p:nvPr>
            <p:ph sz="quarter" idx="4294967295"/>
          </p:nvPr>
        </p:nvSpPr>
        <p:spPr>
          <a:xfrm>
            <a:off x="5665788" y="2235200"/>
            <a:ext cx="4494212" cy="1008063"/>
          </a:xfrm>
        </p:spPr>
        <p:txBody>
          <a:bodyPr>
            <a:normAutofit/>
          </a:bodyPr>
          <a:lstStyle/>
          <a:p>
            <a:r>
              <a:rPr lang="fr-FR" sz="1778" dirty="0"/>
              <a:t>Tous les symboles sont exportés par défaut</a:t>
            </a:r>
            <a:br>
              <a:rPr lang="fr-FR" sz="1778" dirty="0"/>
            </a:br>
            <a:r>
              <a:rPr lang="fr-FR" sz="1778" dirty="0"/>
              <a:t>(et </a:t>
            </a:r>
            <a:r>
              <a:rPr lang="fr-FR" sz="1778" dirty="0" err="1"/>
              <a:t>bim</a:t>
            </a:r>
            <a:r>
              <a:rPr lang="fr-FR" sz="1778" dirty="0"/>
              <a:t>)</a:t>
            </a:r>
          </a:p>
        </p:txBody>
      </p:sp>
      <p:sp>
        <p:nvSpPr>
          <p:cNvPr id="8" name="ZoneTexte 7"/>
          <p:cNvSpPr txBox="1"/>
          <p:nvPr/>
        </p:nvSpPr>
        <p:spPr>
          <a:xfrm>
            <a:off x="5611738" y="3512187"/>
            <a:ext cx="4386841" cy="1186735"/>
          </a:xfrm>
          <a:prstGeom prst="rect">
            <a:avLst/>
          </a:prstGeom>
          <a:noFill/>
        </p:spPr>
        <p:txBody>
          <a:bodyPr wrap="square" rtlCol="0">
            <a:spAutoFit/>
          </a:bodyPr>
          <a:lstStyle/>
          <a:p>
            <a:r>
              <a:rPr lang="fr-FR" sz="1778" b="1" dirty="0"/>
              <a:t>Bonne pratique</a:t>
            </a:r>
          </a:p>
          <a:p>
            <a:r>
              <a:rPr lang="fr-FR" sz="1778" dirty="0"/>
              <a:t>Mettre tout le temps un </a:t>
            </a:r>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en miroir d’un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a:t>
            </a:r>
            <a:endParaRPr lang="fr-FR" sz="1778"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45451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234961" y="4693251"/>
            <a:ext cx="9573646" cy="810607"/>
          </a:xfrm>
          <a:prstGeom prst="rect">
            <a:avLst/>
          </a:prstGeom>
          <a:noFill/>
        </p:spPr>
        <p:txBody>
          <a:bodyPr wrap="none" rtlCol="0">
            <a:spAutoFit/>
          </a:bodyPr>
          <a:lstStyle/>
          <a:p>
            <a:r>
              <a:rPr lang="fr-FR" sz="1556" dirty="0"/>
              <a:t>Si vous n’avez pas le .lib, vous pouvez en générer un à partir d’un .dll</a:t>
            </a:r>
            <a:br>
              <a:rPr lang="fr-FR" sz="1556" dirty="0"/>
            </a:br>
            <a:r>
              <a:rPr lang="fr-FR" sz="1556" dirty="0"/>
              <a:t>voir ici par exemple :</a:t>
            </a:r>
            <a:br>
              <a:rPr lang="fr-FR" sz="1556" dirty="0"/>
            </a:br>
            <a:r>
              <a:rPr lang="fr-FR" sz="1556" dirty="0"/>
              <a:t>https://web.archive.org/web/20160228170508/https://adrianhenke.wordpress.com/2008/12/05/create-lib-file-from-dll/</a:t>
            </a:r>
            <a:endParaRPr lang="fr-FR" sz="1556" dirty="0">
              <a:latin typeface="Cascadia Code" panose="020B0609020000020004" pitchFamily="49" charset="0"/>
              <a:cs typeface="Cascadia Code" panose="020B0609020000020004" pitchFamily="49" charset="0"/>
            </a:endParaRPr>
          </a:p>
        </p:txBody>
      </p:sp>
      <p:sp>
        <p:nvSpPr>
          <p:cNvPr id="5" name="Titre 4"/>
          <p:cNvSpPr>
            <a:spLocks noGrp="1"/>
          </p:cNvSpPr>
          <p:nvPr>
            <p:ph type="title"/>
          </p:nvPr>
        </p:nvSpPr>
        <p:spPr/>
        <p:txBody>
          <a:bodyPr/>
          <a:lstStyle/>
          <a:p>
            <a:r>
              <a:rPr lang="fr-FR" dirty="0" smtClean="0"/>
              <a:t>À vous </a:t>
            </a:r>
            <a:r>
              <a:rPr lang="fr-FR" dirty="0"/>
              <a:t>!</a:t>
            </a:r>
            <a:r>
              <a:rPr lang="fr-FR" dirty="0" smtClean="0"/>
              <a:t> </a:t>
            </a:r>
            <a:endParaRPr lang="fr-FR" dirty="0"/>
          </a:p>
        </p:txBody>
      </p:sp>
      <p:sp>
        <p:nvSpPr>
          <p:cNvPr id="3" name="Espace réservé du texte 2"/>
          <p:cNvSpPr>
            <a:spLocks noGrp="1"/>
          </p:cNvSpPr>
          <p:nvPr>
            <p:ph type="body" sz="quarter" idx="10"/>
          </p:nvPr>
        </p:nvSpPr>
        <p:spPr/>
        <p:txBody>
          <a:bodyPr/>
          <a:lstStyle/>
          <a:p>
            <a:r>
              <a:rPr lang="fr-FR" dirty="0" smtClean="0"/>
              <a:t>Link </a:t>
            </a:r>
            <a:r>
              <a:rPr lang="fr-FR" dirty="0"/>
              <a:t>avec V</a:t>
            </a:r>
            <a:r>
              <a:rPr lang="fr-FR" dirty="0" smtClean="0"/>
              <a:t>isual Studio</a:t>
            </a:r>
            <a:endParaRPr lang="fr-FR" dirty="0"/>
          </a:p>
        </p:txBody>
      </p:sp>
      <p:sp>
        <p:nvSpPr>
          <p:cNvPr id="7" name="Espace réservé du contenu 5"/>
          <p:cNvSpPr txBox="1">
            <a:spLocks/>
          </p:cNvSpPr>
          <p:nvPr/>
        </p:nvSpPr>
        <p:spPr>
          <a:xfrm>
            <a:off x="617261" y="1254365"/>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ym typeface="Wingdings" panose="05000000000000000000" pitchFamily="2" charset="2"/>
              </a:rPr>
              <a:t>Ouvrir Visual</a:t>
            </a:r>
          </a:p>
          <a:p>
            <a:r>
              <a:rPr lang="fr-FR" sz="1500" dirty="0">
                <a:sym typeface="Wingdings" panose="05000000000000000000" pitchFamily="2" charset="2"/>
              </a:rPr>
              <a:t>Importez le dossier « </a:t>
            </a:r>
            <a:r>
              <a:rPr lang="fr-FR" sz="1500" dirty="0" err="1">
                <a:sym typeface="Wingdings" panose="05000000000000000000" pitchFamily="2" charset="2"/>
              </a:rPr>
              <a:t>testlink_visual</a:t>
            </a:r>
            <a:r>
              <a:rPr lang="fr-FR" sz="1500" dirty="0">
                <a:sym typeface="Wingdings" panose="05000000000000000000" pitchFamily="2" charset="2"/>
              </a:rPr>
              <a:t> » dans un projet : Fichier </a:t>
            </a:r>
            <a:r>
              <a:rPr lang="fr-FR" sz="1500" dirty="0" err="1">
                <a:sym typeface="Wingdings" panose="05000000000000000000" pitchFamily="2" charset="2"/>
              </a:rPr>
              <a:t>NouveauProjet</a:t>
            </a:r>
            <a:r>
              <a:rPr lang="fr-FR" sz="1500" dirty="0">
                <a:sym typeface="Wingdings" panose="05000000000000000000" pitchFamily="2" charset="2"/>
              </a:rPr>
              <a:t> à partir de code existant…</a:t>
            </a:r>
          </a:p>
          <a:p>
            <a:r>
              <a:rPr lang="fr-FR" sz="1500" dirty="0">
                <a:sym typeface="Wingdings" panose="05000000000000000000" pitchFamily="2" charset="2"/>
              </a:rPr>
              <a:t>Essayer de compiler main.cpp  Erreur ?</a:t>
            </a:r>
          </a:p>
          <a:p>
            <a:r>
              <a:rPr lang="fr-FR" sz="1500" dirty="0">
                <a:sym typeface="Wingdings" panose="05000000000000000000" pitchFamily="2" charset="2"/>
              </a:rPr>
              <a:t>Propriétés C/C++  Général Autres répertoires </a:t>
            </a:r>
            <a:r>
              <a:rPr lang="fr-FR" sz="1500" dirty="0" err="1">
                <a:sym typeface="Wingdings" panose="05000000000000000000" pitchFamily="2" charset="2"/>
              </a:rPr>
              <a:t>include</a:t>
            </a:r>
            <a:endParaRPr lang="fr-FR" sz="1500" dirty="0">
              <a:sym typeface="Wingdings" panose="05000000000000000000" pitchFamily="2" charset="2"/>
            </a:endParaRPr>
          </a:p>
          <a:p>
            <a:r>
              <a:rPr lang="fr-FR" sz="1500" dirty="0">
                <a:sym typeface="Wingdings" panose="05000000000000000000" pitchFamily="2" charset="2"/>
              </a:rPr>
              <a:t>Essayer de compiler le projet  Erreur ?</a:t>
            </a:r>
          </a:p>
          <a:p>
            <a:r>
              <a:rPr lang="fr-FR" sz="1500" dirty="0">
                <a:sym typeface="Wingdings" panose="05000000000000000000" pitchFamily="2" charset="2"/>
              </a:rPr>
              <a:t>Propriétés Editeur de liens  entrée  dépendances supplémentaires  +foobar.lib</a:t>
            </a:r>
          </a:p>
          <a:p>
            <a:r>
              <a:rPr lang="fr-FR" sz="1500" dirty="0">
                <a:sym typeface="Wingdings" panose="05000000000000000000" pitchFamily="2" charset="2"/>
              </a:rPr>
              <a:t>Compilez et exécutez le projet</a:t>
            </a:r>
          </a:p>
          <a:p>
            <a:r>
              <a:rPr lang="fr-FR" sz="1500" dirty="0">
                <a:sym typeface="Wingdings" panose="05000000000000000000" pitchFamily="2" charset="2"/>
              </a:rPr>
              <a:t>Si problème : </a:t>
            </a:r>
            <a:r>
              <a:rPr lang="fr-FR" sz="1500" dirty="0"/>
              <a:t>Propriétés </a:t>
            </a:r>
            <a:r>
              <a:rPr lang="fr-FR" sz="1500" dirty="0">
                <a:sym typeface="Wingdings" panose="05000000000000000000" pitchFamily="2" charset="2"/>
              </a:rPr>
              <a:t></a:t>
            </a:r>
            <a:r>
              <a:rPr lang="fr-FR" sz="1500" dirty="0"/>
              <a:t> Éditeur de liens </a:t>
            </a:r>
            <a:r>
              <a:rPr lang="fr-FR" sz="1500" dirty="0">
                <a:sym typeface="Wingdings" panose="05000000000000000000" pitchFamily="2" charset="2"/>
              </a:rPr>
              <a:t></a:t>
            </a:r>
            <a:r>
              <a:rPr lang="fr-FR" sz="1500" dirty="0"/>
              <a:t> Système </a:t>
            </a:r>
            <a:r>
              <a:rPr lang="fr-FR" sz="1500" dirty="0">
                <a:sym typeface="Wingdings" panose="05000000000000000000" pitchFamily="2" charset="2"/>
              </a:rPr>
              <a:t></a:t>
            </a:r>
            <a:r>
              <a:rPr lang="fr-FR" sz="1500" dirty="0"/>
              <a:t> Sous-système </a:t>
            </a:r>
            <a:r>
              <a:rPr lang="fr-FR" sz="1500" dirty="0">
                <a:sym typeface="Wingdings" panose="05000000000000000000" pitchFamily="2" charset="2"/>
              </a:rPr>
              <a:t> console</a:t>
            </a:r>
          </a:p>
          <a:p>
            <a:endParaRPr lang="fr-FR" sz="1500" dirty="0">
              <a:sym typeface="Wingdings" panose="05000000000000000000" pitchFamily="2" charset="2"/>
            </a:endParaRPr>
          </a:p>
        </p:txBody>
      </p:sp>
      <p:sp>
        <p:nvSpPr>
          <p:cNvPr id="2" name="ZoneTexte 1"/>
          <p:cNvSpPr txBox="1"/>
          <p:nvPr/>
        </p:nvSpPr>
        <p:spPr>
          <a:xfrm>
            <a:off x="234961" y="4122069"/>
            <a:ext cx="8859990" cy="571182"/>
          </a:xfrm>
          <a:prstGeom prst="rect">
            <a:avLst/>
          </a:prstGeom>
          <a:noFill/>
        </p:spPr>
        <p:txBody>
          <a:bodyPr wrap="none" rtlCol="0">
            <a:spAutoFit/>
          </a:bodyPr>
          <a:lstStyle/>
          <a:p>
            <a:r>
              <a:rPr lang="fr-FR" sz="1556" dirty="0"/>
              <a:t>Pour choisir de compiler un exécutable, une bibliothèque dynamique ou une bibliothèque statique, c’est ici :</a:t>
            </a:r>
            <a:br>
              <a:rPr lang="fr-FR" sz="1556" dirty="0"/>
            </a:br>
            <a:r>
              <a:rPr lang="fr-FR" sz="1556" dirty="0">
                <a:sym typeface="Wingdings" panose="05000000000000000000" pitchFamily="2" charset="2"/>
              </a:rPr>
              <a:t>Propriétés  Général Type de configuration</a:t>
            </a:r>
            <a:endParaRPr lang="fr-FR" sz="155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03811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Solution </a:t>
            </a:r>
            <a:r>
              <a:rPr lang="fr-FR" dirty="0" err="1" smtClean="0"/>
              <a:t>multi-plateforme</a:t>
            </a:r>
            <a:endParaRPr lang="fr-FR" dirty="0"/>
          </a:p>
        </p:txBody>
      </p:sp>
      <p:sp>
        <p:nvSpPr>
          <p:cNvPr id="4" name="Espace réservé du texte 3"/>
          <p:cNvSpPr>
            <a:spLocks noGrp="1"/>
          </p:cNvSpPr>
          <p:nvPr>
            <p:ph type="body" sz="quarter" idx="10"/>
          </p:nvPr>
        </p:nvSpPr>
        <p:spPr/>
        <p:txBody>
          <a:bodyPr/>
          <a:lstStyle/>
          <a:p>
            <a:endParaRPr lang="fr-FR"/>
          </a:p>
        </p:txBody>
      </p:sp>
      <p:sp>
        <p:nvSpPr>
          <p:cNvPr id="8" name="Espace réservé du contenu 7"/>
          <p:cNvSpPr>
            <a:spLocks noGrp="1"/>
          </p:cNvSpPr>
          <p:nvPr>
            <p:ph idx="4294967295"/>
          </p:nvPr>
        </p:nvSpPr>
        <p:spPr>
          <a:xfrm>
            <a:off x="595024" y="2116791"/>
            <a:ext cx="9191625" cy="3063875"/>
          </a:xfrm>
        </p:spPr>
        <p:txBody>
          <a:bodyPr/>
          <a:lstStyle/>
          <a:p>
            <a:r>
              <a:rPr lang="fr-FR" sz="2000" dirty="0" smtClean="0"/>
              <a:t>Voir le </a:t>
            </a:r>
            <a:r>
              <a:rPr lang="fr-FR" sz="2000" dirty="0"/>
              <a:t>fichier </a:t>
            </a:r>
            <a:r>
              <a:rPr lang="fr-FR" sz="2000" dirty="0" smtClean="0"/>
              <a:t>exercices\</a:t>
            </a:r>
            <a:r>
              <a:rPr lang="fr-FR" sz="2000" dirty="0" err="1" smtClean="0"/>
              <a:t>toolchain</a:t>
            </a:r>
            <a:r>
              <a:rPr lang="fr-FR" sz="2000" dirty="0" smtClean="0"/>
              <a:t>\</a:t>
            </a:r>
            <a:r>
              <a:rPr lang="fr-FR" sz="2000" dirty="0" err="1" smtClean="0"/>
              <a:t>linkWindowsLinux.h</a:t>
            </a:r>
            <a:r>
              <a:rPr lang="fr-FR" sz="2000" dirty="0" smtClean="0"/>
              <a:t> pour un exemple </a:t>
            </a:r>
            <a:r>
              <a:rPr lang="fr-FR" sz="2000" dirty="0" err="1" smtClean="0"/>
              <a:t>windows</a:t>
            </a:r>
            <a:r>
              <a:rPr lang="fr-FR" sz="2000" dirty="0" smtClean="0"/>
              <a:t> / linux</a:t>
            </a:r>
          </a:p>
          <a:p>
            <a:r>
              <a:rPr lang="fr-FR" sz="2000" dirty="0" smtClean="0"/>
              <a:t>Le mot-clé </a:t>
            </a:r>
            <a:r>
              <a:rPr lang="fr-FR" sz="2000" dirty="0" err="1" smtClean="0">
                <a:latin typeface="Cascadia Code" panose="020B0609020000020004" pitchFamily="49" charset="0"/>
                <a:cs typeface="Cascadia Code" panose="020B0609020000020004" pitchFamily="49" charset="0"/>
              </a:rPr>
              <a:t>extern</a:t>
            </a:r>
            <a:r>
              <a:rPr lang="fr-FR" sz="2000" dirty="0" smtClean="0">
                <a:latin typeface="Cascadia Code" panose="020B0609020000020004" pitchFamily="49" charset="0"/>
                <a:cs typeface="Cascadia Code" panose="020B0609020000020004" pitchFamily="49" charset="0"/>
              </a:rPr>
              <a:t> "</a:t>
            </a:r>
            <a:r>
              <a:rPr lang="fr-FR" sz="2000" dirty="0" smtClean="0">
                <a:latin typeface="Cascadia Code" panose="020B0609020000020004" pitchFamily="49" charset="0"/>
                <a:cs typeface="Cascadia Code" panose="020B0609020000020004" pitchFamily="49" charset="0"/>
              </a:rPr>
              <a:t>C«  </a:t>
            </a:r>
            <a:r>
              <a:rPr lang="fr-FR" sz="2000" dirty="0" smtClean="0"/>
              <a:t>n’est </a:t>
            </a:r>
            <a:r>
              <a:rPr lang="fr-FR" sz="2000" dirty="0"/>
              <a:t>utile </a:t>
            </a:r>
            <a:r>
              <a:rPr lang="fr-FR" sz="2000" dirty="0" smtClean="0"/>
              <a:t>que </a:t>
            </a:r>
            <a:r>
              <a:rPr lang="fr-FR" sz="2000" dirty="0"/>
              <a:t>pour importer vos fonctions C++ dans un client </a:t>
            </a:r>
            <a:r>
              <a:rPr lang="fr-FR" sz="2000" dirty="0" smtClean="0"/>
              <a:t>C. Mais il faut le mettre !</a:t>
            </a:r>
          </a:p>
          <a:p>
            <a:r>
              <a:rPr lang="fr-FR" sz="2000" dirty="0" smtClean="0"/>
              <a:t>Ensuite, </a:t>
            </a:r>
            <a:r>
              <a:rPr lang="fr-FR" sz="2000" dirty="0"/>
              <a:t>on utilise la macro </a:t>
            </a:r>
            <a:r>
              <a:rPr lang="fr-FR" sz="2000" dirty="0" smtClean="0"/>
              <a:t>MODULE_API devant chaque classe / fonction / donnée que l’on souhaite importer / exporter.</a:t>
            </a:r>
            <a:endParaRPr lang="fr-FR" sz="2000" dirty="0"/>
          </a:p>
        </p:txBody>
      </p:sp>
    </p:spTree>
    <p:extLst>
      <p:ext uri="{BB962C8B-B14F-4D97-AF65-F5344CB8AC3E}">
        <p14:creationId xmlns:p14="http://schemas.microsoft.com/office/powerpoint/2010/main" val="42256350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Résoudre les problèmes de </a:t>
            </a:r>
            <a:r>
              <a:rPr lang="fr-FR" dirty="0" err="1" smtClean="0"/>
              <a:t>link</a:t>
            </a:r>
            <a:endParaRPr lang="fr-FR" dirty="0"/>
          </a:p>
        </p:txBody>
      </p:sp>
      <p:sp>
        <p:nvSpPr>
          <p:cNvPr id="7" name="Espace réservé du texte 6"/>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968375" y="2274888"/>
            <a:ext cx="9191625" cy="2247900"/>
          </a:xfrm>
        </p:spPr>
        <p:txBody>
          <a:bodyPr>
            <a:normAutofit/>
          </a:bodyPr>
          <a:lstStyle/>
          <a:p>
            <a:r>
              <a:rPr lang="fr-FR" sz="1778" dirty="0"/>
              <a:t>Vérifiez que vous avez bien accès aux </a:t>
            </a:r>
            <a:r>
              <a:rPr lang="fr-FR" sz="1778" dirty="0" smtClean="0"/>
              <a:t>headers, .lib </a:t>
            </a:r>
            <a:r>
              <a:rPr lang="fr-FR" sz="1778" dirty="0"/>
              <a:t>et .dll (pour du </a:t>
            </a:r>
            <a:r>
              <a:rPr lang="fr-FR" sz="1778" dirty="0" err="1"/>
              <a:t>link</a:t>
            </a:r>
            <a:r>
              <a:rPr lang="fr-FR" sz="1778" dirty="0"/>
              <a:t> dynamique) depuis votre </a:t>
            </a:r>
            <a:r>
              <a:rPr lang="fr-FR" sz="1778" dirty="0" smtClean="0"/>
              <a:t>main, </a:t>
            </a:r>
            <a:endParaRPr lang="fr-FR" sz="1778" dirty="0"/>
          </a:p>
          <a:p>
            <a:r>
              <a:rPr lang="fr-FR" sz="1778" dirty="0"/>
              <a:t>Vérifiez que les noms (fonctions, classe, données) utilisés dans votre main sont identiques aux noms dans les </a:t>
            </a:r>
            <a:r>
              <a:rPr lang="fr-FR" sz="1778" dirty="0" smtClean="0"/>
              <a:t>bibliothèques,</a:t>
            </a:r>
            <a:endParaRPr lang="fr-FR" sz="1778" dirty="0"/>
          </a:p>
          <a:p>
            <a:r>
              <a:rPr lang="fr-FR" sz="1778" dirty="0"/>
              <a:t>Vérifiez que vous avez bien utilisé les symboles </a:t>
            </a:r>
            <a:r>
              <a:rPr lang="fr-FR" sz="2000" dirty="0">
                <a:sym typeface="Wingdings" panose="05000000000000000000" pitchFamily="2" charset="2"/>
              </a:rPr>
              <a:t>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dllexport</a:t>
            </a:r>
            <a:r>
              <a:rPr lang="fr-FR" sz="2000" dirty="0">
                <a:sym typeface="Wingdings" panose="05000000000000000000" pitchFamily="2" charset="2"/>
              </a:rPr>
              <a:t>) et 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dllimport</a:t>
            </a:r>
            <a:r>
              <a:rPr lang="fr-FR" sz="2000" dirty="0" smtClean="0">
                <a:sym typeface="Wingdings" panose="05000000000000000000" pitchFamily="2" charset="2"/>
              </a:rPr>
              <a:t>) sous </a:t>
            </a:r>
            <a:r>
              <a:rPr lang="fr-FR" sz="2000" dirty="0" err="1" smtClean="0">
                <a:sym typeface="Wingdings" panose="05000000000000000000" pitchFamily="2" charset="2"/>
              </a:rPr>
              <a:t>windows</a:t>
            </a:r>
            <a:r>
              <a:rPr lang="fr-FR" sz="2000" dirty="0" smtClean="0">
                <a:sym typeface="Wingdings" panose="05000000000000000000" pitchFamily="2" charset="2"/>
              </a:rPr>
              <a:t>,</a:t>
            </a:r>
            <a:endParaRPr lang="fr-FR" sz="2000" dirty="0">
              <a:sym typeface="Wingdings" panose="05000000000000000000" pitchFamily="2" charset="2"/>
            </a:endParaRPr>
          </a:p>
          <a:p>
            <a:r>
              <a:rPr lang="fr-FR" sz="1778" dirty="0">
                <a:sym typeface="Wingdings" panose="05000000000000000000" pitchFamily="2" charset="2"/>
              </a:rPr>
              <a:t>Vérifiez que vous utilisez </a:t>
            </a:r>
            <a:r>
              <a:rPr lang="fr-FR" sz="1778" dirty="0" err="1"/>
              <a:t>extern</a:t>
            </a:r>
            <a:r>
              <a:rPr lang="fr-FR" sz="1778" dirty="0"/>
              <a:t> "C" dans votre client </a:t>
            </a:r>
            <a:r>
              <a:rPr lang="fr-FR" sz="1778" dirty="0" smtClean="0"/>
              <a:t>C.</a:t>
            </a:r>
            <a:endParaRPr lang="fr-FR" sz="1778" dirty="0"/>
          </a:p>
        </p:txBody>
      </p:sp>
      <p:sp>
        <p:nvSpPr>
          <p:cNvPr id="5" name="Rectangle 4"/>
          <p:cNvSpPr/>
          <p:nvPr/>
        </p:nvSpPr>
        <p:spPr>
          <a:xfrm>
            <a:off x="2055738" y="4755629"/>
            <a:ext cx="7449084" cy="400110"/>
          </a:xfrm>
          <a:prstGeom prst="rect">
            <a:avLst/>
          </a:prstGeom>
        </p:spPr>
        <p:txBody>
          <a:bodyPr wrap="square">
            <a:spAutoFit/>
          </a:bodyPr>
          <a:lstStyle/>
          <a:p>
            <a:pPr algn="r"/>
            <a:r>
              <a:rPr lang="fr-FR" sz="2000" dirty="0"/>
              <a:t>…Et tout ira bien !</a:t>
            </a:r>
          </a:p>
        </p:txBody>
      </p:sp>
      <p:sp>
        <p:nvSpPr>
          <p:cNvPr id="6" name="Rectangle 5"/>
          <p:cNvSpPr/>
          <p:nvPr/>
        </p:nvSpPr>
        <p:spPr>
          <a:xfrm>
            <a:off x="655245" y="1324289"/>
            <a:ext cx="7449084" cy="707886"/>
          </a:xfrm>
          <a:prstGeom prst="rect">
            <a:avLst/>
          </a:prstGeom>
        </p:spPr>
        <p:txBody>
          <a:bodyPr wrap="square">
            <a:spAutoFit/>
          </a:bodyPr>
          <a:lstStyle/>
          <a:p>
            <a:r>
              <a:rPr lang="fr-FR" sz="2000" dirty="0"/>
              <a:t>Vous avez maintenant les outils et la compréhension suffisante pour faire face à tous les problèmes de </a:t>
            </a:r>
            <a:r>
              <a:rPr lang="fr-FR" sz="2000" dirty="0" err="1"/>
              <a:t>link</a:t>
            </a:r>
            <a:r>
              <a:rPr lang="fr-FR" sz="2000" dirty="0"/>
              <a:t> !</a:t>
            </a:r>
          </a:p>
        </p:txBody>
      </p:sp>
    </p:spTree>
    <p:extLst>
      <p:ext uri="{BB962C8B-B14F-4D97-AF65-F5344CB8AC3E}">
        <p14:creationId xmlns:p14="http://schemas.microsoft.com/office/powerpoint/2010/main" val="880143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730117" y="3019996"/>
            <a:ext cx="4250418" cy="402518"/>
          </a:xfrm>
        </p:spPr>
        <p:txBody>
          <a:bodyPr rtlCol="0">
            <a:noAutofit/>
          </a:bodyPr>
          <a:lstStyle/>
          <a:p>
            <a:pPr algn="r" rtl="0"/>
            <a:r>
              <a:rPr lang="fr-FR" sz="3500" dirty="0">
                <a:solidFill>
                  <a:schemeClr val="bg1"/>
                </a:solidFill>
              </a:rPr>
              <a:t>Entêtes précompilées</a:t>
            </a:r>
          </a:p>
        </p:txBody>
      </p:sp>
      <p:sp>
        <p:nvSpPr>
          <p:cNvPr id="6" name="ZoneTexte 5"/>
          <p:cNvSpPr txBox="1"/>
          <p:nvPr/>
        </p:nvSpPr>
        <p:spPr>
          <a:xfrm>
            <a:off x="499380" y="-107903"/>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03</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023268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7" y="434046"/>
            <a:ext cx="6771337" cy="272371"/>
          </a:xfrm>
        </p:spPr>
        <p:txBody>
          <a:bodyPr/>
          <a:lstStyle/>
          <a:p>
            <a:r>
              <a:rPr lang="fr-FR" dirty="0"/>
              <a:t>Entêtes </a:t>
            </a:r>
            <a:r>
              <a:rPr lang="fr-FR" dirty="0" smtClean="0"/>
              <a:t>précompilées - </a:t>
            </a:r>
            <a:r>
              <a:rPr lang="fr-FR" dirty="0" err="1" smtClean="0"/>
              <a:t>Precompiled</a:t>
            </a:r>
            <a:r>
              <a:rPr lang="fr-FR" dirty="0" smtClean="0"/>
              <a:t> </a:t>
            </a:r>
            <a:r>
              <a:rPr lang="fr-FR" dirty="0"/>
              <a:t>header</a:t>
            </a:r>
          </a:p>
        </p:txBody>
      </p:sp>
      <p:sp>
        <p:nvSpPr>
          <p:cNvPr id="3" name="Espace réservé du texte 2"/>
          <p:cNvSpPr>
            <a:spLocks noGrp="1"/>
          </p:cNvSpPr>
          <p:nvPr>
            <p:ph type="body" sz="quarter" idx="10"/>
          </p:nvPr>
        </p:nvSpPr>
        <p:spPr/>
        <p:txBody>
          <a:bodyPr/>
          <a:lstStyle/>
          <a:p>
            <a:endParaRPr lang="fr-FR" dirty="0"/>
          </a:p>
        </p:txBody>
      </p:sp>
      <p:sp>
        <p:nvSpPr>
          <p:cNvPr id="6" name="Espace réservé du contenu 5"/>
          <p:cNvSpPr>
            <a:spLocks noGrp="1"/>
          </p:cNvSpPr>
          <p:nvPr>
            <p:ph idx="4294967295"/>
          </p:nvPr>
        </p:nvSpPr>
        <p:spPr>
          <a:xfrm>
            <a:off x="969963" y="3159407"/>
            <a:ext cx="9190037" cy="2446337"/>
          </a:xfrm>
        </p:spPr>
        <p:txBody>
          <a:bodyPr>
            <a:normAutofit/>
          </a:bodyPr>
          <a:lstStyle/>
          <a:p>
            <a:r>
              <a:rPr lang="fr-FR" sz="2000" dirty="0"/>
              <a:t>Pour qui ? GCC &gt;= 3.4 et VS &gt;= 2008. Fichiers stables et statiques (lib, </a:t>
            </a:r>
            <a:r>
              <a:rPr lang="fr-FR" sz="2000" dirty="0" err="1"/>
              <a:t>stl</a:t>
            </a:r>
            <a:r>
              <a:rPr lang="fr-FR" sz="2000" dirty="0"/>
              <a:t>, box…).</a:t>
            </a:r>
          </a:p>
          <a:p>
            <a:r>
              <a:rPr lang="fr-FR" sz="2000" dirty="0"/>
              <a:t>Pourquoi </a:t>
            </a:r>
            <a:r>
              <a:rPr lang="fr-FR" sz="2000" dirty="0" smtClean="0"/>
              <a:t>? </a:t>
            </a:r>
            <a:r>
              <a:rPr lang="fr-FR" sz="2000" dirty="0"/>
              <a:t>P</a:t>
            </a:r>
            <a:r>
              <a:rPr lang="fr-FR" sz="2000" dirty="0" smtClean="0"/>
              <a:t>endant </a:t>
            </a:r>
            <a:r>
              <a:rPr lang="fr-FR" sz="2000" dirty="0"/>
              <a:t>le </a:t>
            </a:r>
            <a:r>
              <a:rPr lang="fr-FR" sz="2000" dirty="0" err="1"/>
              <a:t>dev</a:t>
            </a:r>
            <a:r>
              <a:rPr lang="fr-FR" sz="2000" dirty="0"/>
              <a:t>, pour limiter les temps de compilation qui peuvent être très lourds en C++ (</a:t>
            </a:r>
            <a:r>
              <a:rPr lang="fr-FR" sz="2000" dirty="0" err="1"/>
              <a:t>std</a:t>
            </a:r>
            <a:r>
              <a:rPr lang="fr-FR" sz="2000" dirty="0"/>
              <a:t>::</a:t>
            </a:r>
            <a:r>
              <a:rPr lang="fr-FR" sz="2000" dirty="0" err="1"/>
              <a:t>vector</a:t>
            </a:r>
            <a:r>
              <a:rPr lang="fr-FR" sz="2000" dirty="0"/>
              <a:t> par exemple) (et c’est de pire en pire avec la </a:t>
            </a:r>
            <a:r>
              <a:rPr lang="fr-FR" sz="2000" dirty="0" err="1"/>
              <a:t>meta</a:t>
            </a:r>
            <a:r>
              <a:rPr lang="fr-FR" sz="2000" dirty="0"/>
              <a:t>-programmation et les grosse bibliothèques (</a:t>
            </a:r>
            <a:r>
              <a:rPr lang="fr-FR" sz="2000" dirty="0" err="1"/>
              <a:t>boost</a:t>
            </a:r>
            <a:r>
              <a:rPr lang="fr-FR" sz="2000" dirty="0"/>
              <a:t>, </a:t>
            </a:r>
            <a:r>
              <a:rPr lang="fr-FR" sz="2000" dirty="0" err="1"/>
              <a:t>eigen</a:t>
            </a:r>
            <a:r>
              <a:rPr lang="fr-FR" sz="2000" dirty="0"/>
              <a:t>, etc.))</a:t>
            </a:r>
          </a:p>
          <a:p>
            <a:endParaRPr lang="fr-FR" sz="2000" dirty="0"/>
          </a:p>
        </p:txBody>
      </p:sp>
      <p:sp>
        <p:nvSpPr>
          <p:cNvPr id="2" name="Rectangle 1"/>
          <p:cNvSpPr/>
          <p:nvPr/>
        </p:nvSpPr>
        <p:spPr>
          <a:xfrm>
            <a:off x="969963" y="1741335"/>
            <a:ext cx="8119667" cy="1323439"/>
          </a:xfrm>
          <a:prstGeom prst="rect">
            <a:avLst/>
          </a:prstGeom>
        </p:spPr>
        <p:txBody>
          <a:bodyPr wrap="square">
            <a:spAutoFit/>
          </a:bodyPr>
          <a:lstStyle/>
          <a:p>
            <a:r>
              <a:rPr lang="fr-FR" sz="2000" dirty="0"/>
              <a:t>C’est un fichier header compilé dans une forme intermédiaire (</a:t>
            </a:r>
            <a:r>
              <a:rPr lang="fr-FR" sz="2000" dirty="0" err="1"/>
              <a:t>stdafx.h</a:t>
            </a:r>
            <a:r>
              <a:rPr lang="fr-FR" sz="2000" dirty="0"/>
              <a:t> pour </a:t>
            </a:r>
            <a:r>
              <a:rPr lang="fr-FR" sz="2000" dirty="0" err="1"/>
              <a:t>visual</a:t>
            </a:r>
            <a:r>
              <a:rPr lang="fr-FR" sz="2000" dirty="0"/>
              <a:t> &lt;=2017, </a:t>
            </a:r>
            <a:r>
              <a:rPr lang="fr-FR" sz="2000" dirty="0" err="1"/>
              <a:t>pch.h</a:t>
            </a:r>
            <a:r>
              <a:rPr lang="fr-FR" sz="2000" dirty="0"/>
              <a:t> pour </a:t>
            </a:r>
            <a:r>
              <a:rPr lang="fr-FR" sz="2000" dirty="0" err="1"/>
              <a:t>visual</a:t>
            </a:r>
            <a:r>
              <a:rPr lang="fr-FR" sz="2000" dirty="0"/>
              <a:t> 2019, )</a:t>
            </a:r>
          </a:p>
          <a:p>
            <a:endParaRPr lang="fr-FR" sz="2000" dirty="0" smtClean="0"/>
          </a:p>
          <a:p>
            <a:r>
              <a:rPr lang="fr-FR" sz="2000" dirty="0" smtClean="0"/>
              <a:t>Compilé </a:t>
            </a:r>
            <a:r>
              <a:rPr lang="fr-FR" sz="2000" dirty="0"/>
              <a:t>en *.</a:t>
            </a:r>
            <a:r>
              <a:rPr lang="fr-FR" sz="2000" dirty="0" err="1"/>
              <a:t>pch</a:t>
            </a:r>
            <a:r>
              <a:rPr lang="fr-FR" sz="2000" dirty="0"/>
              <a:t> (</a:t>
            </a:r>
            <a:r>
              <a:rPr lang="fr-FR" sz="2000" dirty="0" err="1"/>
              <a:t>visual</a:t>
            </a:r>
            <a:r>
              <a:rPr lang="fr-FR" sz="2000" dirty="0"/>
              <a:t>) ou *.</a:t>
            </a:r>
            <a:r>
              <a:rPr lang="fr-FR" sz="2000" dirty="0" err="1"/>
              <a:t>gch</a:t>
            </a:r>
            <a:r>
              <a:rPr lang="fr-FR" sz="2000" dirty="0"/>
              <a:t> (GNU)</a:t>
            </a:r>
          </a:p>
        </p:txBody>
      </p:sp>
    </p:spTree>
    <p:extLst>
      <p:ext uri="{BB962C8B-B14F-4D97-AF65-F5344CB8AC3E}">
        <p14:creationId xmlns:p14="http://schemas.microsoft.com/office/powerpoint/2010/main" val="27129685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Exemple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968375" y="1146099"/>
            <a:ext cx="9191625" cy="4159250"/>
          </a:xfrm>
        </p:spPr>
        <p:txBody>
          <a:bodyPr/>
          <a:lstStyle/>
          <a:p>
            <a:r>
              <a:rPr lang="fr-FR" sz="1800" dirty="0" smtClean="0"/>
              <a:t>main.cpp + </a:t>
            </a:r>
            <a:r>
              <a:rPr lang="fr-FR" sz="1800" dirty="0" err="1" smtClean="0"/>
              <a:t>header.h</a:t>
            </a:r>
            <a:r>
              <a:rPr lang="fr-FR" sz="1800" dirty="0" smtClean="0"/>
              <a:t> </a:t>
            </a:r>
            <a:r>
              <a:rPr lang="fr-FR" sz="1800" dirty="0" smtClean="0">
                <a:sym typeface="Wingdings" panose="05000000000000000000" pitchFamily="2" charset="2"/>
              </a:rPr>
              <a:t></a:t>
            </a:r>
            <a:r>
              <a:rPr lang="fr-FR" sz="1800" dirty="0" smtClean="0"/>
              <a:t> première compilation, on compile tout et on génère un header.pch</a:t>
            </a:r>
          </a:p>
          <a:p>
            <a:r>
              <a:rPr lang="fr-FR" sz="1800" dirty="0" smtClean="0"/>
              <a:t>À la prochaine compilation, si l’horodatage de </a:t>
            </a:r>
            <a:r>
              <a:rPr lang="fr-FR" sz="1800" dirty="0" err="1" smtClean="0"/>
              <a:t>header.h</a:t>
            </a:r>
            <a:r>
              <a:rPr lang="fr-FR" sz="1800" dirty="0" smtClean="0"/>
              <a:t> n’a pas changé, le compilateur ne recompile pas </a:t>
            </a:r>
            <a:r>
              <a:rPr lang="fr-FR" sz="1800" dirty="0" err="1" smtClean="0"/>
              <a:t>header.h</a:t>
            </a:r>
            <a:r>
              <a:rPr lang="fr-FR" sz="1800" dirty="0" smtClean="0"/>
              <a:t>, il utilise directement header.pch</a:t>
            </a:r>
          </a:p>
          <a:p>
            <a:r>
              <a:rPr lang="fr-FR" sz="1800" dirty="0" smtClean="0"/>
              <a:t>On peut de cette manière ne recompiler que le main s’il a changé.</a:t>
            </a:r>
            <a:endParaRPr lang="fr-FR" sz="1800" dirty="0"/>
          </a:p>
          <a:p>
            <a:r>
              <a:rPr lang="fr-FR" sz="1800" dirty="0" smtClean="0"/>
              <a:t>Dans VS : option de compilation /Y*. </a:t>
            </a:r>
          </a:p>
          <a:p>
            <a:pPr lvl="1"/>
            <a:r>
              <a:rPr lang="fr-FR" dirty="0" smtClean="0">
                <a:solidFill>
                  <a:schemeClr val="accent2"/>
                </a:solidFill>
              </a:rPr>
              <a:t>/</a:t>
            </a:r>
            <a:r>
              <a:rPr lang="fr-FR" dirty="0" err="1" smtClean="0">
                <a:solidFill>
                  <a:schemeClr val="accent2"/>
                </a:solidFill>
              </a:rPr>
              <a:t>Yc</a:t>
            </a:r>
            <a:r>
              <a:rPr lang="fr-FR" dirty="0" smtClean="0">
                <a:solidFill>
                  <a:schemeClr val="accent2"/>
                </a:solidFill>
              </a:rPr>
              <a:t> </a:t>
            </a:r>
            <a:r>
              <a:rPr lang="fr-FR" sz="1600" dirty="0" smtClean="0"/>
              <a:t>pour activer les entêtes précompilées</a:t>
            </a:r>
          </a:p>
          <a:p>
            <a:pPr lvl="1"/>
            <a:r>
              <a:rPr lang="fr-FR" dirty="0">
                <a:solidFill>
                  <a:schemeClr val="accent2"/>
                </a:solidFill>
              </a:rPr>
              <a:t>/</a:t>
            </a:r>
            <a:r>
              <a:rPr lang="fr-FR" dirty="0" err="1">
                <a:solidFill>
                  <a:schemeClr val="accent2"/>
                </a:solidFill>
              </a:rPr>
              <a:t>Yu</a:t>
            </a:r>
            <a:r>
              <a:rPr lang="fr-FR" dirty="0">
                <a:solidFill>
                  <a:schemeClr val="accent2"/>
                </a:solidFill>
              </a:rPr>
              <a:t> </a:t>
            </a:r>
            <a:r>
              <a:rPr lang="fr-FR" sz="1600" dirty="0" smtClean="0"/>
              <a:t>permet de renseigner un fichier déjà généré en amont</a:t>
            </a:r>
          </a:p>
          <a:p>
            <a:pPr lvl="1"/>
            <a:r>
              <a:rPr lang="fr-FR" dirty="0">
                <a:solidFill>
                  <a:schemeClr val="accent2"/>
                </a:solidFill>
              </a:rPr>
              <a:t>/FP </a:t>
            </a:r>
            <a:r>
              <a:rPr lang="fr-FR" sz="1600" dirty="0" smtClean="0"/>
              <a:t>permet de spécifier le nom de l’entête</a:t>
            </a:r>
          </a:p>
          <a:p>
            <a:r>
              <a:rPr lang="fr-FR" sz="1800" dirty="0" smtClean="0"/>
              <a:t>Règles : </a:t>
            </a:r>
          </a:p>
          <a:p>
            <a:pPr lvl="1"/>
            <a:r>
              <a:rPr lang="fr-FR" sz="1600" dirty="0"/>
              <a:t>O</a:t>
            </a:r>
            <a:r>
              <a:rPr lang="fr-FR" sz="1600" dirty="0" smtClean="0"/>
              <a:t>n ne peut pas partager un *.</a:t>
            </a:r>
            <a:r>
              <a:rPr lang="fr-FR" sz="1600" dirty="0" err="1" smtClean="0"/>
              <a:t>pch</a:t>
            </a:r>
            <a:r>
              <a:rPr lang="fr-FR" sz="1600" dirty="0" smtClean="0"/>
              <a:t>. Il est dépendant de la machine sur laquelle il a été créé.</a:t>
            </a:r>
          </a:p>
          <a:p>
            <a:pPr lvl="1"/>
            <a:r>
              <a:rPr lang="fr-FR" sz="1600" dirty="0" smtClean="0"/>
              <a:t>Bien que l’utilisation d’un </a:t>
            </a:r>
            <a:r>
              <a:rPr lang="fr-FR" sz="1600" dirty="0" err="1" smtClean="0"/>
              <a:t>pch</a:t>
            </a:r>
            <a:r>
              <a:rPr lang="fr-FR" sz="1600" dirty="0" smtClean="0"/>
              <a:t> ayant été créé avec une configuration différente </a:t>
            </a:r>
            <a:r>
              <a:rPr lang="fr-FR" sz="1600" dirty="0"/>
              <a:t>est permise (options de compilation, </a:t>
            </a:r>
            <a:r>
              <a:rPr lang="fr-FR" sz="1600" dirty="0" err="1"/>
              <a:t>debug</a:t>
            </a:r>
            <a:r>
              <a:rPr lang="fr-FR" sz="1600" dirty="0"/>
              <a:t>, variables d’environnement etc</a:t>
            </a:r>
            <a:r>
              <a:rPr lang="fr-FR" sz="1600" dirty="0" smtClean="0"/>
              <a:t>.), des incohérences et des warnings peuvent apparaître.</a:t>
            </a:r>
          </a:p>
        </p:txBody>
      </p:sp>
      <p:sp>
        <p:nvSpPr>
          <p:cNvPr id="2" name="Rectangle 1"/>
          <p:cNvSpPr/>
          <p:nvPr/>
        </p:nvSpPr>
        <p:spPr>
          <a:xfrm>
            <a:off x="2105636" y="4964113"/>
            <a:ext cx="6039217" cy="400110"/>
          </a:xfrm>
          <a:prstGeom prst="rect">
            <a:avLst/>
          </a:prstGeom>
        </p:spPr>
        <p:txBody>
          <a:bodyPr wrap="none">
            <a:spAutoFit/>
          </a:bodyPr>
          <a:lstStyle/>
          <a:p>
            <a:r>
              <a:rPr lang="fr-FR" sz="2000" dirty="0"/>
              <a:t>À noter :  Visual peut précompiler les headers et les </a:t>
            </a:r>
            <a:r>
              <a:rPr lang="fr-FR" sz="2000" dirty="0" err="1"/>
              <a:t>cpp</a:t>
            </a:r>
            <a:r>
              <a:rPr lang="fr-FR" sz="2000" dirty="0"/>
              <a:t>.</a:t>
            </a:r>
          </a:p>
        </p:txBody>
      </p:sp>
    </p:spTree>
    <p:extLst>
      <p:ext uri="{BB962C8B-B14F-4D97-AF65-F5344CB8AC3E}">
        <p14:creationId xmlns:p14="http://schemas.microsoft.com/office/powerpoint/2010/main" val="17274793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7" y="434046"/>
            <a:ext cx="8207031" cy="272371"/>
          </a:xfrm>
        </p:spPr>
        <p:txBody>
          <a:bodyPr/>
          <a:lstStyle/>
          <a:p>
            <a:r>
              <a:rPr lang="fr-FR" dirty="0" smtClean="0"/>
              <a:t>Exemple depuis la ligne de commande</a:t>
            </a:r>
            <a:endParaRPr lang="fr-FR" dirty="0"/>
          </a:p>
        </p:txBody>
      </p:sp>
      <p:sp>
        <p:nvSpPr>
          <p:cNvPr id="3" name="Espace réservé du texte 2"/>
          <p:cNvSpPr>
            <a:spLocks noGrp="1"/>
          </p:cNvSpPr>
          <p:nvPr>
            <p:ph type="body" sz="quarter" idx="10"/>
          </p:nvPr>
        </p:nvSpPr>
        <p:spPr/>
        <p:txBody>
          <a:bodyPr/>
          <a:lstStyle/>
          <a:p>
            <a:r>
              <a:rPr lang="fr-FR" dirty="0"/>
              <a:t>Exemple de </a:t>
            </a:r>
            <a:r>
              <a:rPr lang="fr-FR" dirty="0" err="1"/>
              <a:t>makefile</a:t>
            </a:r>
            <a:r>
              <a:rPr lang="fr-FR" dirty="0"/>
              <a:t> venu de Microsoft</a:t>
            </a:r>
          </a:p>
          <a:p>
            <a:endParaRPr lang="fr-FR" dirty="0"/>
          </a:p>
        </p:txBody>
      </p:sp>
      <p:pic>
        <p:nvPicPr>
          <p:cNvPr id="2" name="Image 1"/>
          <p:cNvPicPr>
            <a:picLocks noChangeAspect="1"/>
          </p:cNvPicPr>
          <p:nvPr/>
        </p:nvPicPr>
        <p:blipFill>
          <a:blip r:embed="rId3"/>
          <a:stretch>
            <a:fillRect/>
          </a:stretch>
        </p:blipFill>
        <p:spPr>
          <a:xfrm>
            <a:off x="654845" y="1377056"/>
            <a:ext cx="5632919" cy="3738663"/>
          </a:xfrm>
          <a:prstGeom prst="rect">
            <a:avLst/>
          </a:prstGeom>
        </p:spPr>
      </p:pic>
      <p:sp>
        <p:nvSpPr>
          <p:cNvPr id="7" name="Espace réservé du contenu 5"/>
          <p:cNvSpPr txBox="1">
            <a:spLocks/>
          </p:cNvSpPr>
          <p:nvPr/>
        </p:nvSpPr>
        <p:spPr>
          <a:xfrm>
            <a:off x="6471450" y="1619041"/>
            <a:ext cx="3526109" cy="2924117"/>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t>Entête précompilée : stable.pch</a:t>
            </a:r>
          </a:p>
          <a:p>
            <a:r>
              <a:rPr lang="fr-FR" sz="1500" dirty="0"/>
              <a:t>Compilation avec /</a:t>
            </a:r>
            <a:r>
              <a:rPr lang="fr-FR" sz="1500" dirty="0" err="1"/>
              <a:t>Yc</a:t>
            </a:r>
            <a:endParaRPr lang="fr-FR" sz="1500" dirty="0"/>
          </a:p>
          <a:p>
            <a:r>
              <a:rPr lang="fr-FR" sz="1500" dirty="0"/>
              <a:t>Utilisation de l’entête avec /</a:t>
            </a:r>
            <a:r>
              <a:rPr lang="fr-FR" sz="1500" dirty="0" err="1"/>
              <a:t>Yu</a:t>
            </a:r>
            <a:endParaRPr lang="fr-FR" sz="1500" dirty="0"/>
          </a:p>
        </p:txBody>
      </p:sp>
    </p:spTree>
    <p:extLst>
      <p:ext uri="{BB962C8B-B14F-4D97-AF65-F5344CB8AC3E}">
        <p14:creationId xmlns:p14="http://schemas.microsoft.com/office/powerpoint/2010/main" val="1865707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6173132" cy="272371"/>
          </a:xfrm>
        </p:spPr>
        <p:txBody>
          <a:bodyPr/>
          <a:lstStyle/>
          <a:p>
            <a:r>
              <a:rPr lang="fr-FR" dirty="0" smtClean="0"/>
              <a:t>Exemple depuis les propriétés </a:t>
            </a:r>
            <a:r>
              <a:rPr lang="fr-FR" dirty="0" err="1" smtClean="0"/>
              <a:t>visual</a:t>
            </a:r>
            <a:endParaRPr lang="fr-FR" dirty="0"/>
          </a:p>
        </p:txBody>
      </p:sp>
      <p:sp>
        <p:nvSpPr>
          <p:cNvPr id="3" name="Espace réservé du texte 2"/>
          <p:cNvSpPr>
            <a:spLocks noGrp="1"/>
          </p:cNvSpPr>
          <p:nvPr>
            <p:ph type="body" sz="quarter" idx="10"/>
          </p:nvPr>
        </p:nvSpPr>
        <p:spPr/>
        <p:txBody>
          <a:bodyPr/>
          <a:lstStyle/>
          <a:p>
            <a:r>
              <a:rPr lang="fr-FR" dirty="0" smtClean="0"/>
              <a:t>À vous !</a:t>
            </a:r>
            <a:endParaRPr lang="fr-FR" dirty="0"/>
          </a:p>
        </p:txBody>
      </p:sp>
      <p:sp>
        <p:nvSpPr>
          <p:cNvPr id="6" name="Espace réservé du contenu 5"/>
          <p:cNvSpPr>
            <a:spLocks noGrp="1"/>
          </p:cNvSpPr>
          <p:nvPr>
            <p:ph idx="4294967295"/>
          </p:nvPr>
        </p:nvSpPr>
        <p:spPr>
          <a:xfrm>
            <a:off x="309563" y="1241201"/>
            <a:ext cx="9191625" cy="4219575"/>
          </a:xfrm>
        </p:spPr>
        <p:txBody>
          <a:bodyPr>
            <a:noAutofit/>
          </a:bodyPr>
          <a:lstStyle/>
          <a:p>
            <a:r>
              <a:rPr lang="fr-FR" sz="1556" dirty="0"/>
              <a:t>Créer un nouveau projet V</a:t>
            </a:r>
            <a:r>
              <a:rPr lang="fr-FR" sz="1556" dirty="0" smtClean="0"/>
              <a:t>isual </a:t>
            </a:r>
            <a:r>
              <a:rPr lang="fr-FR" sz="1556" dirty="0" smtClean="0"/>
              <a:t>à partir du </a:t>
            </a:r>
            <a:r>
              <a:rPr lang="fr-FR" sz="1556" dirty="0"/>
              <a:t>répertoire «  </a:t>
            </a:r>
            <a:r>
              <a:rPr lang="fr-FR" sz="1556" dirty="0" smtClean="0"/>
              <a:t>exercices\</a:t>
            </a:r>
            <a:r>
              <a:rPr lang="fr-FR" sz="1556" dirty="0" err="1" smtClean="0"/>
              <a:t>precompiledHeader</a:t>
            </a:r>
            <a:r>
              <a:rPr lang="fr-FR" sz="1556" dirty="0" smtClean="0"/>
              <a:t>\</a:t>
            </a:r>
            <a:r>
              <a:rPr lang="fr-FR" sz="1556" dirty="0" err="1" smtClean="0"/>
              <a:t>visual</a:t>
            </a:r>
            <a:r>
              <a:rPr lang="fr-FR" sz="1556" dirty="0" smtClean="0"/>
              <a:t>\</a:t>
            </a:r>
            <a:r>
              <a:rPr lang="fr-FR" sz="1556" dirty="0" err="1" smtClean="0"/>
              <a:t>visual</a:t>
            </a:r>
            <a:r>
              <a:rPr lang="fr-FR" sz="1556" dirty="0" smtClean="0"/>
              <a:t> » :</a:t>
            </a:r>
            <a:endParaRPr lang="fr-FR" sz="1556" dirty="0"/>
          </a:p>
          <a:p>
            <a:pPr lvl="1"/>
            <a:r>
              <a:rPr lang="fr-FR" sz="1556" dirty="0" smtClean="0"/>
              <a:t>Exécutez </a:t>
            </a:r>
            <a:r>
              <a:rPr lang="fr-FR" sz="1556" dirty="0"/>
              <a:t>pour tester (CRTL-F5)</a:t>
            </a:r>
          </a:p>
          <a:p>
            <a:pPr lvl="1"/>
            <a:endParaRPr lang="fr-FR" sz="1556" dirty="0" smtClean="0"/>
          </a:p>
          <a:p>
            <a:pPr lvl="1"/>
            <a:r>
              <a:rPr lang="fr-FR" sz="1556" dirty="0" smtClean="0"/>
              <a:t>Activez </a:t>
            </a:r>
            <a:r>
              <a:rPr lang="fr-FR" sz="1556" dirty="0"/>
              <a:t>les infos de temps de compilation : </a:t>
            </a:r>
            <a:r>
              <a:rPr lang="fr-FR" sz="1556" dirty="0" err="1"/>
              <a:t>Outils</a:t>
            </a:r>
            <a:r>
              <a:rPr lang="fr-FR" sz="1556" dirty="0" err="1">
                <a:sym typeface="Wingdings" panose="05000000000000000000" pitchFamily="2" charset="2"/>
              </a:rPr>
              <a:t>Optionsprojet</a:t>
            </a:r>
            <a:r>
              <a:rPr lang="fr-FR" sz="1556" dirty="0">
                <a:sym typeface="Wingdings" panose="05000000000000000000" pitchFamily="2" charset="2"/>
              </a:rPr>
              <a:t> et solution  VC++  Minutage de la génération</a:t>
            </a:r>
          </a:p>
          <a:p>
            <a:pPr lvl="1"/>
            <a:endParaRPr lang="fr-FR" sz="1556" dirty="0" smtClean="0">
              <a:sym typeface="Wingdings" panose="05000000000000000000" pitchFamily="2" charset="2"/>
            </a:endParaRPr>
          </a:p>
          <a:p>
            <a:pPr lvl="1"/>
            <a:r>
              <a:rPr lang="fr-FR" sz="1556" dirty="0" smtClean="0">
                <a:sym typeface="Wingdings" panose="05000000000000000000" pitchFamily="2" charset="2"/>
              </a:rPr>
              <a:t>Lancer </a:t>
            </a:r>
            <a:r>
              <a:rPr lang="fr-FR" sz="1556" dirty="0">
                <a:sym typeface="Wingdings" panose="05000000000000000000" pitchFamily="2" charset="2"/>
              </a:rPr>
              <a:t>un </a:t>
            </a:r>
            <a:r>
              <a:rPr lang="fr-FR" sz="1556" dirty="0" err="1">
                <a:sym typeface="Wingdings" panose="05000000000000000000" pitchFamily="2" charset="2"/>
              </a:rPr>
              <a:t>rebuild</a:t>
            </a:r>
            <a:r>
              <a:rPr lang="fr-FR" sz="1556" dirty="0">
                <a:sym typeface="Wingdings" panose="05000000000000000000" pitchFamily="2" charset="2"/>
              </a:rPr>
              <a:t> et noter le temps de compilation</a:t>
            </a:r>
            <a:endParaRPr lang="fr-FR" sz="1556" dirty="0"/>
          </a:p>
          <a:p>
            <a:pPr lvl="1"/>
            <a:endParaRPr lang="fr-FR" sz="1556" dirty="0" smtClean="0"/>
          </a:p>
          <a:p>
            <a:pPr lvl="1"/>
            <a:r>
              <a:rPr lang="fr-FR" sz="1556" dirty="0" smtClean="0"/>
              <a:t>Dans </a:t>
            </a:r>
            <a:r>
              <a:rPr lang="fr-FR" sz="1556" dirty="0"/>
              <a:t>les propriétés de header.cpp </a:t>
            </a:r>
            <a:r>
              <a:rPr lang="fr-FR" sz="1556" dirty="0">
                <a:sym typeface="Wingdings" panose="05000000000000000000" pitchFamily="2" charset="2"/>
              </a:rPr>
              <a:t> </a:t>
            </a:r>
            <a:r>
              <a:rPr lang="fr-FR" sz="1556" dirty="0"/>
              <a:t>C/C++ </a:t>
            </a:r>
            <a:r>
              <a:rPr lang="fr-FR" sz="1556" dirty="0">
                <a:sym typeface="Wingdings" panose="05000000000000000000" pitchFamily="2" charset="2"/>
              </a:rPr>
              <a:t> En-têtes précompilées. Mettez : Création et </a:t>
            </a:r>
            <a:r>
              <a:rPr lang="fr-FR" sz="1556" dirty="0" err="1">
                <a:sym typeface="Wingdings" panose="05000000000000000000" pitchFamily="2" charset="2"/>
              </a:rPr>
              <a:t>header.h</a:t>
            </a:r>
            <a:r>
              <a:rPr lang="fr-FR" sz="1556" dirty="0">
                <a:sym typeface="Wingdings" panose="05000000000000000000" pitchFamily="2" charset="2"/>
              </a:rPr>
              <a:t>/</a:t>
            </a:r>
            <a:r>
              <a:rPr lang="fr-FR" sz="1556" dirty="0" err="1">
                <a:sym typeface="Wingdings" panose="05000000000000000000" pitchFamily="2" charset="2"/>
              </a:rPr>
              <a:t>pch</a:t>
            </a:r>
            <a:endParaRPr lang="fr-FR" sz="1556" dirty="0"/>
          </a:p>
          <a:p>
            <a:pPr lvl="1"/>
            <a:endParaRPr lang="fr-FR" sz="1556" dirty="0" smtClean="0"/>
          </a:p>
          <a:p>
            <a:pPr lvl="1"/>
            <a:r>
              <a:rPr lang="fr-FR" sz="1556" dirty="0" smtClean="0"/>
              <a:t>Dans </a:t>
            </a:r>
            <a:r>
              <a:rPr lang="fr-FR" sz="1556" dirty="0"/>
              <a:t>les propriétés de visual.cpp </a:t>
            </a:r>
            <a:r>
              <a:rPr lang="fr-FR" sz="1556" dirty="0">
                <a:sym typeface="Wingdings" panose="05000000000000000000" pitchFamily="2" charset="2"/>
              </a:rPr>
              <a:t> </a:t>
            </a:r>
            <a:r>
              <a:rPr lang="fr-FR" sz="1556" dirty="0"/>
              <a:t>C/C++ </a:t>
            </a:r>
            <a:r>
              <a:rPr lang="fr-FR" sz="1556" dirty="0">
                <a:sym typeface="Wingdings" panose="05000000000000000000" pitchFamily="2" charset="2"/>
              </a:rPr>
              <a:t> En-têtes précompilées. Mettez : Utilisation</a:t>
            </a:r>
          </a:p>
          <a:p>
            <a:pPr lvl="1"/>
            <a:endParaRPr lang="fr-FR" sz="1556" dirty="0" smtClean="0">
              <a:sym typeface="Wingdings" panose="05000000000000000000" pitchFamily="2" charset="2"/>
            </a:endParaRPr>
          </a:p>
          <a:p>
            <a:pPr lvl="1"/>
            <a:r>
              <a:rPr lang="fr-FR" sz="1556" dirty="0" smtClean="0">
                <a:sym typeface="Wingdings" panose="05000000000000000000" pitchFamily="2" charset="2"/>
              </a:rPr>
              <a:t>Relevez </a:t>
            </a:r>
            <a:r>
              <a:rPr lang="fr-FR" sz="1556" dirty="0">
                <a:sym typeface="Wingdings" panose="05000000000000000000" pitchFamily="2" charset="2"/>
              </a:rPr>
              <a:t>le temps de nouveau</a:t>
            </a:r>
          </a:p>
          <a:p>
            <a:pPr lvl="1"/>
            <a:endParaRPr lang="fr-FR" sz="1556" dirty="0"/>
          </a:p>
        </p:txBody>
      </p:sp>
      <p:sp>
        <p:nvSpPr>
          <p:cNvPr id="2" name="Rectangle 1"/>
          <p:cNvSpPr/>
          <p:nvPr/>
        </p:nvSpPr>
        <p:spPr>
          <a:xfrm>
            <a:off x="1726064" y="4895347"/>
            <a:ext cx="7653160" cy="400110"/>
          </a:xfrm>
          <a:prstGeom prst="rect">
            <a:avLst/>
          </a:prstGeom>
        </p:spPr>
        <p:txBody>
          <a:bodyPr wrap="square">
            <a:spAutoFit/>
          </a:bodyPr>
          <a:lstStyle/>
          <a:p>
            <a:r>
              <a:rPr lang="fr-FR" sz="2000" dirty="0"/>
              <a:t>https://draft.io/qddy46cemn4jmv9h8ftd9vu5a6jdk3fngyq9rg2dq5k4</a:t>
            </a:r>
          </a:p>
        </p:txBody>
      </p:sp>
    </p:spTree>
    <p:extLst>
      <p:ext uri="{BB962C8B-B14F-4D97-AF65-F5344CB8AC3E}">
        <p14:creationId xmlns:p14="http://schemas.microsoft.com/office/powerpoint/2010/main" val="22210043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Exemple depuis </a:t>
            </a:r>
            <a:r>
              <a:rPr lang="fr-FR" dirty="0" err="1" smtClean="0"/>
              <a:t>Qmake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968375" y="1711310"/>
            <a:ext cx="9191625" cy="4465637"/>
          </a:xfrm>
        </p:spPr>
        <p:txBody>
          <a:bodyPr>
            <a:normAutofit/>
          </a:bodyPr>
          <a:lstStyle/>
          <a:p>
            <a:r>
              <a:rPr lang="fr-FR" sz="1778" dirty="0"/>
              <a:t>Dans le répertoire exercices\</a:t>
            </a:r>
            <a:r>
              <a:rPr lang="fr-FR" sz="1778" dirty="0" err="1"/>
              <a:t>precompiledHeader</a:t>
            </a:r>
            <a:r>
              <a:rPr lang="fr-FR" sz="1778" dirty="0"/>
              <a:t>\</a:t>
            </a:r>
            <a:r>
              <a:rPr lang="fr-FR" sz="1778" dirty="0" err="1"/>
              <a:t>qmake</a:t>
            </a:r>
            <a:r>
              <a:rPr lang="fr-FR" sz="1778" dirty="0"/>
              <a:t> ouvrez visual.pro</a:t>
            </a:r>
          </a:p>
          <a:p>
            <a:pPr lvl="1"/>
            <a:r>
              <a:rPr lang="fr-FR" sz="1611" dirty="0"/>
              <a:t>Une entête précompilée se paramètre avec PRECOMPILED_HEADER = …</a:t>
            </a:r>
          </a:p>
          <a:p>
            <a:pPr lvl="1"/>
            <a:r>
              <a:rPr lang="fr-FR" sz="1778" dirty="0"/>
              <a:t>Attention : l’entête précompilée ne doit pas être ajoutée aux headers !</a:t>
            </a:r>
          </a:p>
          <a:p>
            <a:r>
              <a:rPr lang="fr-FR" sz="1778" dirty="0"/>
              <a:t>Renseignez le script build_and_run.bat</a:t>
            </a:r>
          </a:p>
          <a:p>
            <a:r>
              <a:rPr lang="fr-FR" sz="1778" dirty="0"/>
              <a:t>Lancer le script</a:t>
            </a:r>
          </a:p>
          <a:p>
            <a:r>
              <a:rPr lang="fr-FR" sz="1778" dirty="0"/>
              <a:t>Relever les informations d’activation des entêtes précompilées affectées aux fichiers sources</a:t>
            </a:r>
          </a:p>
          <a:p>
            <a:pPr lvl="1"/>
            <a:r>
              <a:rPr lang="fr-FR" sz="1611" dirty="0"/>
              <a:t>Propriétés </a:t>
            </a:r>
            <a:r>
              <a:rPr lang="fr-FR" sz="1611" dirty="0">
                <a:sym typeface="Wingdings" panose="05000000000000000000" pitchFamily="2" charset="2"/>
              </a:rPr>
              <a:t> C/C++  En-têtes précompilés</a:t>
            </a:r>
            <a:endParaRPr lang="fr-FR" sz="1611" dirty="0"/>
          </a:p>
          <a:p>
            <a:r>
              <a:rPr lang="fr-FR" sz="1778" dirty="0"/>
              <a:t>Que remarquez-vous ?</a:t>
            </a:r>
          </a:p>
        </p:txBody>
      </p:sp>
    </p:spTree>
    <p:extLst>
      <p:ext uri="{BB962C8B-B14F-4D97-AF65-F5344CB8AC3E}">
        <p14:creationId xmlns:p14="http://schemas.microsoft.com/office/powerpoint/2010/main" val="2830938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p:txBody>
          <a:bodyPr/>
          <a:lstStyle/>
          <a:p>
            <a:r>
              <a:rPr lang="fr-FR" dirty="0" smtClean="0"/>
              <a:t>Objectifs</a:t>
            </a:r>
            <a:r>
              <a:rPr lang="en-US" dirty="0" smtClean="0"/>
              <a:t> de la formation</a:t>
            </a:r>
            <a:endParaRPr lang="en-US" dirty="0"/>
          </a:p>
        </p:txBody>
      </p:sp>
      <p:sp>
        <p:nvSpPr>
          <p:cNvPr id="7" name="Espace réservé du texte 6"/>
          <p:cNvSpPr>
            <a:spLocks noGrp="1"/>
          </p:cNvSpPr>
          <p:nvPr>
            <p:ph type="body" sz="quarter" idx="10"/>
          </p:nvPr>
        </p:nvSpPr>
        <p:spPr/>
        <p:txBody>
          <a:bodyPr/>
          <a:lstStyle/>
          <a:p>
            <a:endParaRPr lang="fr-FR"/>
          </a:p>
        </p:txBody>
      </p:sp>
      <p:sp>
        <p:nvSpPr>
          <p:cNvPr id="5" name="Espace réservé du texte 4"/>
          <p:cNvSpPr txBox="1">
            <a:spLocks/>
          </p:cNvSpPr>
          <p:nvPr/>
        </p:nvSpPr>
        <p:spPr>
          <a:xfrm>
            <a:off x="1268298" y="1563054"/>
            <a:ext cx="4638448" cy="4395858"/>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lvl="0"/>
            <a:r>
              <a:rPr lang="fr-FR" sz="2000" dirty="0"/>
              <a:t>Améliorer ses connaissances des normes récentes du C++ (C++11, 14, 17</a:t>
            </a:r>
            <a:r>
              <a:rPr lang="fr-FR" sz="2000" dirty="0" smtClean="0"/>
              <a:t>)</a:t>
            </a:r>
            <a:br>
              <a:rPr lang="fr-FR" sz="2000" dirty="0" smtClean="0"/>
            </a:br>
            <a:r>
              <a:rPr lang="fr-FR" sz="2000" dirty="0" smtClean="0"/>
              <a:t>Focus sur les fonctions Lambda</a:t>
            </a:r>
            <a:endParaRPr lang="fr-FR" sz="1800" dirty="0"/>
          </a:p>
          <a:p>
            <a:pPr lvl="0"/>
            <a:r>
              <a:rPr lang="fr-FR" sz="2000" dirty="0"/>
              <a:t>S’approprier la chaine de compilation (compilation et </a:t>
            </a:r>
            <a:r>
              <a:rPr lang="fr-FR" sz="2000" dirty="0" err="1"/>
              <a:t>link</a:t>
            </a:r>
            <a:r>
              <a:rPr lang="fr-FR" sz="2000" dirty="0"/>
              <a:t>) d’un fichier C++</a:t>
            </a:r>
            <a:endParaRPr lang="fr-FR" sz="1800" dirty="0"/>
          </a:p>
          <a:p>
            <a:pPr lvl="0"/>
            <a:r>
              <a:rPr lang="fr-FR" sz="2000" dirty="0"/>
              <a:t>Explorer les options les plus utiles des compilateurs pour avoir un code propre et performant</a:t>
            </a:r>
            <a:endParaRPr lang="fr-FR" sz="1800" dirty="0"/>
          </a:p>
          <a:p>
            <a:pPr lvl="0"/>
            <a:r>
              <a:rPr lang="fr-FR" sz="2000" dirty="0"/>
              <a:t>Optimiser son temps de compilation à l’aide des entêtes </a:t>
            </a:r>
            <a:r>
              <a:rPr lang="fr-FR" sz="2000" dirty="0" smtClean="0"/>
              <a:t>précompilées</a:t>
            </a:r>
            <a:endParaRPr lang="fr-FR" sz="180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065" y="1437893"/>
            <a:ext cx="742402" cy="766351"/>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823" y="2366573"/>
            <a:ext cx="1084409" cy="795233"/>
          </a:xfrm>
          <a:prstGeom prst="rect">
            <a:avLst/>
          </a:prstGeom>
        </p:spPr>
      </p:pic>
      <p:pic>
        <p:nvPicPr>
          <p:cNvPr id="10" name="Picture 2" descr="Vecteur gratuit ciblage, orientation vers les résultats, réalisation des objectifs. stratégie d'entreprise, réalisation de l'objectif, poursuite d'objectifs. homme d'affaires, personnage de dessin animé entrepreneur.">
            <a:extLst>
              <a:ext uri="{FF2B5EF4-FFF2-40B4-BE49-F238E27FC236}">
                <a16:creationId xmlns:a16="http://schemas.microsoft.com/office/drawing/2014/main" id="{97009BF1-9121-4EE6-8D10-64361372C6BC}"/>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aturation sat="66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7346109" y="1108827"/>
            <a:ext cx="2102360" cy="20529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54065" y="4009381"/>
            <a:ext cx="3600281" cy="552267"/>
          </a:xfrm>
          <a:prstGeom prst="rect">
            <a:avLst/>
          </a:prstGeom>
        </p:spPr>
        <p:txBody>
          <a:bodyPr wrap="none">
            <a:spAutoFit/>
          </a:body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b="1" dirty="0" smtClean="0"/>
              <a:t>Répondre </a:t>
            </a:r>
            <a:r>
              <a:rPr lang="fr-FR" sz="2222" b="1" dirty="0"/>
              <a:t>à vos questions</a:t>
            </a:r>
          </a:p>
        </p:txBody>
      </p:sp>
      <p:sp>
        <p:nvSpPr>
          <p:cNvPr id="11" name="Rectangle 10"/>
          <p:cNvSpPr/>
          <p:nvPr/>
        </p:nvSpPr>
        <p:spPr>
          <a:xfrm>
            <a:off x="327259" y="1729458"/>
            <a:ext cx="655171" cy="605317"/>
          </a:xfrm>
          <a:prstGeom prst="rect">
            <a:avLst/>
          </a:prstGeom>
          <a:blipFill>
            <a:blip r:embed="rId6">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11"/>
          <p:cNvSpPr/>
          <p:nvPr/>
        </p:nvSpPr>
        <p:spPr>
          <a:xfrm>
            <a:off x="122383" y="2550924"/>
            <a:ext cx="1064921" cy="808965"/>
          </a:xfrm>
          <a:prstGeom prst="rect">
            <a:avLst/>
          </a:prstGeom>
          <a:blipFill>
            <a:blip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12000" r="-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p:cNvSpPr/>
          <p:nvPr/>
        </p:nvSpPr>
        <p:spPr>
          <a:xfrm>
            <a:off x="202880" y="4585040"/>
            <a:ext cx="916341" cy="683941"/>
          </a:xfrm>
          <a:prstGeom prst="rect">
            <a:avLst/>
          </a:prstGeom>
          <a:blipFill>
            <a:blip r:embed="rId8">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ectangle 13"/>
          <p:cNvSpPr/>
          <p:nvPr/>
        </p:nvSpPr>
        <p:spPr>
          <a:xfrm>
            <a:off x="234313" y="3473714"/>
            <a:ext cx="841060" cy="997500"/>
          </a:xfrm>
          <a:prstGeom prst="rect">
            <a:avLst/>
          </a:prstGeom>
          <a:blipFill>
            <a:blip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2573617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depuis CMAKE ?</a:t>
            </a:r>
            <a:endParaRPr lang="fr-FR" dirty="0"/>
          </a:p>
        </p:txBody>
      </p:sp>
      <p:sp>
        <p:nvSpPr>
          <p:cNvPr id="6" name="Espace réservé du contenu 5"/>
          <p:cNvSpPr>
            <a:spLocks noGrp="1"/>
          </p:cNvSpPr>
          <p:nvPr>
            <p:ph idx="4294967295"/>
          </p:nvPr>
        </p:nvSpPr>
        <p:spPr>
          <a:xfrm>
            <a:off x="654958" y="1754039"/>
            <a:ext cx="9191625" cy="1408112"/>
          </a:xfrm>
        </p:spPr>
        <p:txBody>
          <a:bodyPr>
            <a:normAutofit/>
          </a:bodyPr>
          <a:lstStyle/>
          <a:p>
            <a:r>
              <a:rPr lang="fr-FR" dirty="0" smtClean="0"/>
              <a:t>CMAKE supporte également les headers précompilés depuis la version 3.16 (3.25 actuellement)</a:t>
            </a:r>
            <a:endParaRPr lang="fr-FR" dirty="0">
              <a:sym typeface="Wingdings" panose="05000000000000000000" pitchFamily="2" charset="2"/>
            </a:endParaRPr>
          </a:p>
          <a:p>
            <a:pPr lvl="1"/>
            <a:endParaRPr lang="fr-FR" dirty="0" smtClean="0"/>
          </a:p>
        </p:txBody>
      </p:sp>
      <p:sp>
        <p:nvSpPr>
          <p:cNvPr id="2" name="Rectangle 1"/>
          <p:cNvSpPr/>
          <p:nvPr/>
        </p:nvSpPr>
        <p:spPr>
          <a:xfrm>
            <a:off x="2003883" y="3102538"/>
            <a:ext cx="6989723" cy="1323439"/>
          </a:xfrm>
          <a:prstGeom prst="rect">
            <a:avLst/>
          </a:prstGeom>
        </p:spPr>
        <p:txBody>
          <a:bodyPr wrap="square">
            <a:spAutoFit/>
          </a:bodyPr>
          <a:lstStyle/>
          <a:p>
            <a:r>
              <a:rPr lang="fr-FR" sz="2000" dirty="0" err="1">
                <a:solidFill>
                  <a:srgbClr val="000000"/>
                </a:solidFill>
                <a:latin typeface="Cascadia Code" panose="020B0609020000020004" pitchFamily="49" charset="0"/>
              </a:rPr>
              <a:t>target_precompile_headers</a:t>
            </a:r>
            <a:r>
              <a:rPr lang="fr-FR" sz="2000" b="1" dirty="0">
                <a:solidFill>
                  <a:srgbClr val="808080"/>
                </a:solidFill>
                <a:latin typeface="Cascadia Code" panose="020B0609020000020004" pitchFamily="49" charset="0"/>
              </a:rPr>
              <a:t>(&lt;</a:t>
            </a:r>
            <a:r>
              <a:rPr lang="fr-FR" sz="2000" dirty="0" err="1">
                <a:solidFill>
                  <a:srgbClr val="000000"/>
                </a:solidFill>
                <a:latin typeface="Cascadia Code" panose="020B0609020000020004" pitchFamily="49" charset="0"/>
              </a:rPr>
              <a:t>target</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&lt;</a:t>
            </a:r>
            <a:r>
              <a:rPr lang="fr-FR" sz="2000" dirty="0">
                <a:solidFill>
                  <a:srgbClr val="000000"/>
                </a:solidFill>
                <a:latin typeface="Cascadia Code" panose="020B0609020000020004" pitchFamily="49" charset="0"/>
              </a:rPr>
              <a:t>INTERFACE</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PUBLIC</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PRIVATE</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header1</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[&lt;</a:t>
            </a:r>
            <a:r>
              <a:rPr lang="fr-FR" sz="2000" dirty="0">
                <a:solidFill>
                  <a:srgbClr val="000000"/>
                </a:solidFill>
                <a:latin typeface="Cascadia Code" panose="020B0609020000020004" pitchFamily="49" charset="0"/>
              </a:rPr>
              <a:t>INTERFACE</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PUBLIC</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PRIVATE</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header2</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endParaRPr lang="fr-FR" sz="2000" dirty="0"/>
          </a:p>
        </p:txBody>
      </p:sp>
    </p:spTree>
    <p:extLst>
      <p:ext uri="{BB962C8B-B14F-4D97-AF65-F5344CB8AC3E}">
        <p14:creationId xmlns:p14="http://schemas.microsoft.com/office/powerpoint/2010/main" val="26003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Résumé</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823097" y="1864689"/>
            <a:ext cx="9191625" cy="4159250"/>
          </a:xfrm>
        </p:spPr>
        <p:txBody>
          <a:bodyPr>
            <a:normAutofit/>
          </a:bodyPr>
          <a:lstStyle/>
          <a:p>
            <a:r>
              <a:rPr lang="fr-FR" sz="2000" dirty="0"/>
              <a:t>Il FAUT utiliser les en-tête précompilés sur vos projets</a:t>
            </a:r>
          </a:p>
          <a:p>
            <a:r>
              <a:rPr lang="fr-FR" sz="2000" dirty="0"/>
              <a:t>La bonne nouvelle c’est que vous le faites sûrement sans le </a:t>
            </a:r>
            <a:r>
              <a:rPr lang="fr-FR" sz="2000" dirty="0" smtClean="0"/>
              <a:t>savoir</a:t>
            </a:r>
          </a:p>
          <a:p>
            <a:endParaRPr lang="fr-FR" sz="2000" dirty="0" smtClean="0"/>
          </a:p>
          <a:p>
            <a:r>
              <a:rPr lang="fr-FR" sz="2000" dirty="0" smtClean="0"/>
              <a:t>Vous savez désormais </a:t>
            </a:r>
            <a:r>
              <a:rPr lang="fr-FR" sz="2000" dirty="0" err="1" smtClean="0"/>
              <a:t>timer</a:t>
            </a:r>
            <a:r>
              <a:rPr lang="fr-FR" sz="2000" dirty="0" smtClean="0"/>
              <a:t> précisément une compilation</a:t>
            </a:r>
          </a:p>
          <a:p>
            <a:endParaRPr lang="fr-FR" sz="2000" dirty="0"/>
          </a:p>
          <a:p>
            <a:r>
              <a:rPr lang="fr-FR" sz="2000" dirty="0" smtClean="0"/>
              <a:t>Vous pouvez désormais savoir si un projet les utilise et les utilise correctement. Le cas échéant, les mettre en place</a:t>
            </a:r>
            <a:endParaRPr lang="fr-FR" sz="2000" dirty="0"/>
          </a:p>
        </p:txBody>
      </p:sp>
    </p:spTree>
    <p:extLst>
      <p:ext uri="{BB962C8B-B14F-4D97-AF65-F5344CB8AC3E}">
        <p14:creationId xmlns:p14="http://schemas.microsoft.com/office/powerpoint/2010/main" val="4234553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p:txBody>
          <a:bodyPr rtlCol="0">
            <a:noAutofit/>
          </a:bodyPr>
          <a:lstStyle/>
          <a:p>
            <a:pPr algn="r" rtl="0"/>
            <a:r>
              <a:rPr lang="fr-FR" sz="3500" dirty="0">
                <a:solidFill>
                  <a:schemeClr val="bg1"/>
                </a:solidFill>
              </a:rPr>
              <a:t>Options de compilation</a:t>
            </a:r>
          </a:p>
        </p:txBody>
      </p:sp>
      <p:sp>
        <p:nvSpPr>
          <p:cNvPr id="4" name="Espace réservé du texte 3"/>
          <p:cNvSpPr>
            <a:spLocks noGrp="1"/>
          </p:cNvSpPr>
          <p:nvPr>
            <p:ph type="body" sz="quarter" idx="11"/>
          </p:nvPr>
        </p:nvSpPr>
        <p:spPr/>
        <p:txBody>
          <a:bodyPr/>
          <a:lstStyle/>
          <a:p>
            <a:endParaRPr lang="fr-FR"/>
          </a:p>
        </p:txBody>
      </p:sp>
      <p:sp>
        <p:nvSpPr>
          <p:cNvPr id="5" name="Espace réservé du texte 4"/>
          <p:cNvSpPr>
            <a:spLocks noGrp="1"/>
          </p:cNvSpPr>
          <p:nvPr>
            <p:ph type="body" sz="quarter" idx="12"/>
          </p:nvPr>
        </p:nvSpPr>
        <p:spPr/>
        <p:txBody>
          <a:bodyPr/>
          <a:lstStyle/>
          <a:p>
            <a:endParaRPr lang="fr-FR"/>
          </a:p>
        </p:txBody>
      </p:sp>
      <p:sp>
        <p:nvSpPr>
          <p:cNvPr id="6" name="ZoneTexte 5"/>
          <p:cNvSpPr txBox="1"/>
          <p:nvPr/>
        </p:nvSpPr>
        <p:spPr>
          <a:xfrm>
            <a:off x="367546" y="336478"/>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04</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082885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a:xfrm>
            <a:off x="772858" y="1598656"/>
            <a:ext cx="2631281" cy="650875"/>
          </a:xfrm>
        </p:spPr>
        <p:txBody>
          <a:bodyPr/>
          <a:lstStyle/>
          <a:p>
            <a:pPr algn="ctr"/>
            <a:r>
              <a:rPr lang="fr-FR" sz="2000" dirty="0"/>
              <a:t>Warnings/styles</a:t>
            </a:r>
          </a:p>
          <a:p>
            <a:pPr algn="ctr"/>
            <a:endParaRPr lang="fr-FR" sz="2000" dirty="0"/>
          </a:p>
        </p:txBody>
      </p:sp>
      <p:sp>
        <p:nvSpPr>
          <p:cNvPr id="12" name="Espace réservé du contenu 11"/>
          <p:cNvSpPr>
            <a:spLocks noGrp="1"/>
          </p:cNvSpPr>
          <p:nvPr>
            <p:ph sz="quarter" idx="12"/>
          </p:nvPr>
        </p:nvSpPr>
        <p:spPr>
          <a:xfrm>
            <a:off x="772859" y="2132866"/>
            <a:ext cx="2631281" cy="2381250"/>
          </a:xfrm>
        </p:spPr>
        <p:txBody>
          <a:bodyPr/>
          <a:lstStyle/>
          <a:p>
            <a:pPr marL="0" indent="0" algn="ctr">
              <a:buNone/>
            </a:pPr>
            <a:r>
              <a:rPr lang="fr-FR" sz="1800" dirty="0"/>
              <a:t>/W[0, 1, 2, 3, 4]</a:t>
            </a:r>
          </a:p>
          <a:p>
            <a:pPr marL="0" indent="0" algn="ctr">
              <a:buNone/>
            </a:pPr>
            <a:r>
              <a:rPr lang="fr-FR" sz="1800" dirty="0"/>
              <a:t>-Wall</a:t>
            </a:r>
          </a:p>
          <a:p>
            <a:pPr marL="0" indent="0" algn="ctr">
              <a:buNone/>
            </a:pPr>
            <a:r>
              <a:rPr lang="fr-FR" sz="1800" dirty="0"/>
              <a:t>-</a:t>
            </a:r>
            <a:r>
              <a:rPr lang="fr-FR" sz="1800" dirty="0" err="1"/>
              <a:t>Werror</a:t>
            </a:r>
            <a:endParaRPr lang="fr-FR" sz="1800" dirty="0"/>
          </a:p>
          <a:p>
            <a:pPr marL="0" indent="0" algn="ctr">
              <a:buNone/>
            </a:pPr>
            <a:r>
              <a:rPr lang="fr-FR" sz="1800" dirty="0"/>
              <a:t>-</a:t>
            </a:r>
            <a:r>
              <a:rPr lang="fr-FR" sz="1800" dirty="0" err="1"/>
              <a:t>std</a:t>
            </a:r>
            <a:r>
              <a:rPr lang="fr-FR" sz="1800" dirty="0"/>
              <a:t>=C++[11,14,17]</a:t>
            </a:r>
          </a:p>
          <a:p>
            <a:pPr algn="ctr"/>
            <a:endParaRPr lang="fr-FR" sz="1800" dirty="0"/>
          </a:p>
        </p:txBody>
      </p:sp>
      <p:sp>
        <p:nvSpPr>
          <p:cNvPr id="8" name="Espace réservé du texte 7"/>
          <p:cNvSpPr>
            <a:spLocks noGrp="1"/>
          </p:cNvSpPr>
          <p:nvPr>
            <p:ph type="body" sz="quarter" idx="13"/>
          </p:nvPr>
        </p:nvSpPr>
        <p:spPr>
          <a:xfrm>
            <a:off x="3763648" y="1592738"/>
            <a:ext cx="2631281" cy="650875"/>
          </a:xfrm>
        </p:spPr>
        <p:txBody>
          <a:bodyPr/>
          <a:lstStyle/>
          <a:p>
            <a:pPr algn="ctr"/>
            <a:r>
              <a:rPr lang="fr-FR" sz="2000" dirty="0" smtClean="0"/>
              <a:t>Optimisation</a:t>
            </a:r>
            <a:endParaRPr lang="fr-FR" sz="2000" dirty="0"/>
          </a:p>
        </p:txBody>
      </p:sp>
      <p:sp>
        <p:nvSpPr>
          <p:cNvPr id="9" name="Espace réservé du texte 8"/>
          <p:cNvSpPr>
            <a:spLocks noGrp="1"/>
          </p:cNvSpPr>
          <p:nvPr>
            <p:ph sz="quarter" idx="14"/>
          </p:nvPr>
        </p:nvSpPr>
        <p:spPr>
          <a:xfrm>
            <a:off x="3763648" y="2126949"/>
            <a:ext cx="2631281" cy="2381250"/>
          </a:xfrm>
        </p:spPr>
        <p:txBody>
          <a:bodyPr/>
          <a:lstStyle/>
          <a:p>
            <a:pPr marL="0" indent="0" algn="ctr">
              <a:buNone/>
            </a:pPr>
            <a:r>
              <a:rPr lang="fr-FR" sz="1800" dirty="0"/>
              <a:t>-O[0, 1, 2, 3]</a:t>
            </a:r>
          </a:p>
          <a:p>
            <a:pPr marL="0" indent="0" algn="ctr">
              <a:buNone/>
            </a:pPr>
            <a:r>
              <a:rPr lang="fr-FR" sz="1800" dirty="0"/>
              <a:t>-</a:t>
            </a:r>
            <a:r>
              <a:rPr lang="fr-FR" sz="1800" dirty="0" err="1"/>
              <a:t>ffast</a:t>
            </a:r>
            <a:r>
              <a:rPr lang="fr-FR" sz="1800" dirty="0"/>
              <a:t>-math</a:t>
            </a:r>
          </a:p>
          <a:p>
            <a:pPr marL="0" indent="0" algn="ctr">
              <a:buNone/>
            </a:pPr>
            <a:r>
              <a:rPr lang="fr-FR" sz="1800" dirty="0"/>
              <a:t>-</a:t>
            </a:r>
            <a:r>
              <a:rPr lang="fr-FR" sz="1800" dirty="0" err="1"/>
              <a:t>march</a:t>
            </a:r>
            <a:r>
              <a:rPr lang="fr-FR" sz="1800" dirty="0"/>
              <a:t>=</a:t>
            </a:r>
            <a:r>
              <a:rPr lang="fr-FR" sz="1800" dirty="0" err="1"/>
              <a:t>name</a:t>
            </a:r>
            <a:endParaRPr lang="fr-FR" sz="1800" dirty="0"/>
          </a:p>
          <a:p>
            <a:pPr algn="ctr"/>
            <a:endParaRPr lang="fr-FR" sz="1800" dirty="0"/>
          </a:p>
        </p:txBody>
      </p:sp>
      <p:sp>
        <p:nvSpPr>
          <p:cNvPr id="11" name="Espace réservé du contenu 10"/>
          <p:cNvSpPr>
            <a:spLocks noGrp="1"/>
          </p:cNvSpPr>
          <p:nvPr>
            <p:ph sz="quarter" idx="16"/>
          </p:nvPr>
        </p:nvSpPr>
        <p:spPr>
          <a:xfrm>
            <a:off x="6754440" y="2132866"/>
            <a:ext cx="2631281" cy="2381250"/>
          </a:xfrm>
        </p:spPr>
        <p:txBody>
          <a:bodyPr>
            <a:normAutofit/>
          </a:bodyPr>
          <a:lstStyle/>
          <a:p>
            <a:pPr marL="0" indent="0" algn="ctr">
              <a:buNone/>
            </a:pPr>
            <a:r>
              <a:rPr lang="fr-FR" sz="1800" dirty="0"/>
              <a:t>-DMYMACRO</a:t>
            </a:r>
          </a:p>
          <a:p>
            <a:pPr marL="0" indent="0" algn="ctr">
              <a:buNone/>
            </a:pPr>
            <a:r>
              <a:rPr lang="fr-FR" sz="1800" dirty="0"/>
              <a:t>-g</a:t>
            </a:r>
          </a:p>
          <a:p>
            <a:pPr marL="0" indent="0" algn="ctr">
              <a:buNone/>
            </a:pPr>
            <a:r>
              <a:rPr lang="fr-FR" sz="1800" dirty="0"/>
              <a:t>/Z7</a:t>
            </a:r>
          </a:p>
          <a:p>
            <a:pPr marL="0" indent="0" algn="ctr">
              <a:buNone/>
            </a:pPr>
            <a:r>
              <a:rPr lang="fr-FR" sz="1800" dirty="0"/>
              <a:t>/ZI</a:t>
            </a:r>
          </a:p>
          <a:p>
            <a:pPr marL="0" indent="0" algn="ctr">
              <a:buNone/>
            </a:pPr>
            <a:r>
              <a:rPr lang="fr-FR" sz="1800" dirty="0"/>
              <a:t>/Zi</a:t>
            </a:r>
          </a:p>
          <a:p>
            <a:pPr algn="ctr"/>
            <a:endParaRPr lang="fr-FR" sz="1800" dirty="0"/>
          </a:p>
        </p:txBody>
      </p:sp>
      <p:sp>
        <p:nvSpPr>
          <p:cNvPr id="5" name="Titre 4"/>
          <p:cNvSpPr>
            <a:spLocks noGrp="1"/>
          </p:cNvSpPr>
          <p:nvPr>
            <p:ph type="title"/>
          </p:nvPr>
        </p:nvSpPr>
        <p:spPr/>
        <p:txBody>
          <a:bodyPr/>
          <a:lstStyle/>
          <a:p>
            <a:r>
              <a:rPr lang="fr-FR" dirty="0" smtClean="0"/>
              <a:t>Catégories</a:t>
            </a:r>
            <a:endParaRPr lang="fr-FR" dirty="0"/>
          </a:p>
        </p:txBody>
      </p:sp>
      <p:sp>
        <p:nvSpPr>
          <p:cNvPr id="2" name="Espace réservé du texte 1"/>
          <p:cNvSpPr>
            <a:spLocks noGrp="1"/>
          </p:cNvSpPr>
          <p:nvPr>
            <p:ph type="body" sz="quarter" idx="10"/>
          </p:nvPr>
        </p:nvSpPr>
        <p:spPr/>
        <p:txBody>
          <a:bodyPr/>
          <a:lstStyle/>
          <a:p>
            <a:endParaRPr lang="fr-FR"/>
          </a:p>
        </p:txBody>
      </p:sp>
      <p:sp>
        <p:nvSpPr>
          <p:cNvPr id="16" name="ZoneTexte 15"/>
          <p:cNvSpPr txBox="1"/>
          <p:nvPr/>
        </p:nvSpPr>
        <p:spPr>
          <a:xfrm>
            <a:off x="6987521" y="4809260"/>
            <a:ext cx="2438168" cy="400110"/>
          </a:xfrm>
          <a:prstGeom prst="rect">
            <a:avLst/>
          </a:prstGeom>
          <a:noFill/>
        </p:spPr>
        <p:txBody>
          <a:bodyPr wrap="none" rtlCol="0">
            <a:spAutoFit/>
          </a:bodyPr>
          <a:lstStyle/>
          <a:p>
            <a:r>
              <a:rPr lang="fr-FR" sz="2000" dirty="0"/>
              <a:t>Et bien plus encore…</a:t>
            </a:r>
          </a:p>
        </p:txBody>
      </p:sp>
      <p:sp>
        <p:nvSpPr>
          <p:cNvPr id="14" name="Espace réservé du texte 7"/>
          <p:cNvSpPr txBox="1">
            <a:spLocks/>
          </p:cNvSpPr>
          <p:nvPr/>
        </p:nvSpPr>
        <p:spPr>
          <a:xfrm>
            <a:off x="6754440" y="1592739"/>
            <a:ext cx="2631281" cy="650875"/>
          </a:xfrm>
          <a:prstGeom prst="rect">
            <a:avLst/>
          </a:prstGeom>
          <a:solidFill>
            <a:schemeClr val="bg1">
              <a:alpha val="48000"/>
            </a:schemeClr>
          </a:solidFill>
        </p:spPr>
        <p:txBody>
          <a:bodyPr/>
          <a:lstStyle>
            <a:lvl1pPr marL="0" indent="0" algn="l" defTabSz="761970" rtl="0" eaLnBrk="1" latinLnBrk="0" hangingPunct="1">
              <a:lnSpc>
                <a:spcPct val="90000"/>
              </a:lnSpc>
              <a:spcBef>
                <a:spcPts val="833"/>
              </a:spcBef>
              <a:buFont typeface="Arial" panose="020B0604020202020204" pitchFamily="34" charset="0"/>
              <a:buNone/>
              <a:defRPr sz="1667" b="0" kern="1200" baseline="0">
                <a:solidFill>
                  <a:srgbClr val="4B2882"/>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fr-FR" sz="2000" dirty="0" err="1"/>
              <a:t>Debug</a:t>
            </a:r>
            <a:endParaRPr lang="fr-FR" sz="2000" dirty="0"/>
          </a:p>
        </p:txBody>
      </p:sp>
    </p:spTree>
    <p:extLst>
      <p:ext uri="{BB962C8B-B14F-4D97-AF65-F5344CB8AC3E}">
        <p14:creationId xmlns:p14="http://schemas.microsoft.com/office/powerpoint/2010/main" val="24533265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d’Optimisation</a:t>
            </a:r>
            <a:endParaRPr lang="fr-FR" dirty="0"/>
          </a:p>
        </p:txBody>
      </p:sp>
      <p:sp>
        <p:nvSpPr>
          <p:cNvPr id="11" name="Espace réservé du texte 10"/>
          <p:cNvSpPr>
            <a:spLocks noGrp="1"/>
          </p:cNvSpPr>
          <p:nvPr>
            <p:ph type="body" idx="4294967295"/>
          </p:nvPr>
        </p:nvSpPr>
        <p:spPr>
          <a:xfrm>
            <a:off x="242095" y="1358900"/>
            <a:ext cx="4238625" cy="495300"/>
          </a:xfrm>
        </p:spPr>
        <p:txBody>
          <a:bodyPr/>
          <a:lstStyle/>
          <a:p>
            <a:r>
              <a:rPr lang="fr-FR" dirty="0" smtClean="0">
                <a:solidFill>
                  <a:schemeClr val="bg1"/>
                </a:solidFill>
              </a:rPr>
              <a:t>GCC</a:t>
            </a:r>
            <a:endParaRPr lang="fr-FR" dirty="0">
              <a:solidFill>
                <a:schemeClr val="bg1"/>
              </a:solidFill>
            </a:endParaRPr>
          </a:p>
        </p:txBody>
      </p:sp>
      <p:sp>
        <p:nvSpPr>
          <p:cNvPr id="12" name="Espace réservé du contenu 11"/>
          <p:cNvSpPr>
            <a:spLocks noGrp="1"/>
          </p:cNvSpPr>
          <p:nvPr>
            <p:ph sz="half" idx="4294967295"/>
          </p:nvPr>
        </p:nvSpPr>
        <p:spPr>
          <a:xfrm>
            <a:off x="840580" y="1955800"/>
            <a:ext cx="4494213" cy="3563938"/>
          </a:xfrm>
        </p:spPr>
        <p:txBody>
          <a:bodyPr>
            <a:normAutofit/>
          </a:bodyPr>
          <a:lstStyle/>
          <a:p>
            <a:r>
              <a:rPr lang="fr-FR" sz="1556" dirty="0">
                <a:solidFill>
                  <a:schemeClr val="bg1"/>
                </a:solidFill>
              </a:rPr>
              <a:t>-O0</a:t>
            </a:r>
          </a:p>
          <a:p>
            <a:r>
              <a:rPr lang="fr-FR" sz="1556" dirty="0">
                <a:solidFill>
                  <a:schemeClr val="bg1"/>
                </a:solidFill>
              </a:rPr>
              <a:t>-O1</a:t>
            </a:r>
          </a:p>
          <a:p>
            <a:r>
              <a:rPr lang="fr-FR" sz="1556" dirty="0">
                <a:solidFill>
                  <a:schemeClr val="bg1"/>
                </a:solidFill>
              </a:rPr>
              <a:t>-O2</a:t>
            </a:r>
          </a:p>
          <a:p>
            <a:r>
              <a:rPr lang="fr-FR" sz="1556" dirty="0">
                <a:solidFill>
                  <a:schemeClr val="bg1"/>
                </a:solidFill>
              </a:rPr>
              <a:t>-O3</a:t>
            </a:r>
            <a:br>
              <a:rPr lang="fr-FR" sz="1556" dirty="0">
                <a:solidFill>
                  <a:schemeClr val="bg1"/>
                </a:solidFill>
              </a:rPr>
            </a:br>
            <a:endParaRPr lang="fr-FR" sz="1556" dirty="0">
              <a:solidFill>
                <a:schemeClr val="bg1"/>
              </a:solidFill>
            </a:endParaRPr>
          </a:p>
          <a:p>
            <a:r>
              <a:rPr lang="fr-FR" sz="1556" dirty="0">
                <a:solidFill>
                  <a:schemeClr val="bg1"/>
                </a:solidFill>
              </a:rPr>
              <a:t>-</a:t>
            </a:r>
            <a:r>
              <a:rPr lang="fr-FR" sz="1556" dirty="0" err="1">
                <a:solidFill>
                  <a:schemeClr val="bg1"/>
                </a:solidFill>
              </a:rPr>
              <a:t>fast</a:t>
            </a:r>
            <a:r>
              <a:rPr lang="fr-FR" sz="1556" dirty="0">
                <a:solidFill>
                  <a:schemeClr val="bg1"/>
                </a:solidFill>
              </a:rPr>
              <a:t>-math</a:t>
            </a:r>
          </a:p>
          <a:p>
            <a:r>
              <a:rPr lang="fr-FR" sz="1556" dirty="0">
                <a:solidFill>
                  <a:schemeClr val="bg1"/>
                </a:solidFill>
              </a:rPr>
              <a:t>-</a:t>
            </a:r>
            <a:r>
              <a:rPr lang="fr-FR" sz="1556" dirty="0" err="1">
                <a:solidFill>
                  <a:schemeClr val="bg1"/>
                </a:solidFill>
              </a:rPr>
              <a:t>march</a:t>
            </a:r>
            <a:r>
              <a:rPr lang="fr-FR" sz="1556" dirty="0">
                <a:solidFill>
                  <a:schemeClr val="bg1"/>
                </a:solidFill>
              </a:rPr>
              <a:t>=native</a:t>
            </a:r>
          </a:p>
          <a:p>
            <a:r>
              <a:rPr lang="fr-FR" sz="1556" dirty="0">
                <a:solidFill>
                  <a:schemeClr val="bg1"/>
                </a:solidFill>
              </a:rPr>
              <a:t>OpenMP : -</a:t>
            </a:r>
            <a:r>
              <a:rPr lang="fr-FR" sz="1556" dirty="0" err="1">
                <a:solidFill>
                  <a:schemeClr val="bg1"/>
                </a:solidFill>
              </a:rPr>
              <a:t>fopenmp</a:t>
            </a:r>
            <a:endParaRPr lang="fr-FR" sz="1556" dirty="0">
              <a:solidFill>
                <a:schemeClr val="bg1"/>
              </a:solidFill>
            </a:endParaRPr>
          </a:p>
          <a:p>
            <a:r>
              <a:rPr lang="fr-FR" sz="1556" dirty="0">
                <a:solidFill>
                  <a:schemeClr val="bg1"/>
                </a:solidFill>
              </a:rPr>
              <a:t>Vectorisation :</a:t>
            </a:r>
          </a:p>
          <a:p>
            <a:pPr lvl="1"/>
            <a:r>
              <a:rPr lang="fr-FR" sz="1556" dirty="0">
                <a:solidFill>
                  <a:schemeClr val="bg1"/>
                </a:solidFill>
              </a:rPr>
              <a:t>-</a:t>
            </a:r>
            <a:r>
              <a:rPr lang="fr-FR" sz="1556" dirty="0" err="1">
                <a:solidFill>
                  <a:schemeClr val="bg1"/>
                </a:solidFill>
              </a:rPr>
              <a:t>ftree-vectorize</a:t>
            </a:r>
            <a:r>
              <a:rPr lang="fr-FR" sz="1556" dirty="0">
                <a:solidFill>
                  <a:schemeClr val="bg1"/>
                </a:solidFill>
              </a:rPr>
              <a:t> ou –O3 + -</a:t>
            </a:r>
            <a:r>
              <a:rPr lang="fr-FR" sz="1556" dirty="0" err="1">
                <a:solidFill>
                  <a:schemeClr val="bg1"/>
                </a:solidFill>
              </a:rPr>
              <a:t>ffast</a:t>
            </a:r>
            <a:r>
              <a:rPr lang="fr-FR" sz="1556" dirty="0">
                <a:solidFill>
                  <a:schemeClr val="bg1"/>
                </a:solidFill>
              </a:rPr>
              <a:t>-math </a:t>
            </a:r>
          </a:p>
          <a:p>
            <a:pPr lvl="1"/>
            <a:r>
              <a:rPr lang="fr-FR" sz="1556" dirty="0">
                <a:solidFill>
                  <a:schemeClr val="bg1"/>
                </a:solidFill>
              </a:rPr>
              <a:t>-m[SSE|SSE2|AVX|AVX2|AVX512]</a:t>
            </a:r>
          </a:p>
          <a:p>
            <a:pPr lvl="1"/>
            <a:endParaRPr lang="fr-FR" sz="1111" dirty="0"/>
          </a:p>
        </p:txBody>
      </p:sp>
      <p:sp>
        <p:nvSpPr>
          <p:cNvPr id="13" name="Espace réservé du texte 12"/>
          <p:cNvSpPr>
            <a:spLocks noGrp="1"/>
          </p:cNvSpPr>
          <p:nvPr>
            <p:ph type="body" sz="quarter" idx="4294967295"/>
          </p:nvPr>
        </p:nvSpPr>
        <p:spPr>
          <a:xfrm>
            <a:off x="5921375" y="1358900"/>
            <a:ext cx="4238625" cy="511175"/>
          </a:xfrm>
        </p:spPr>
        <p:txBody>
          <a:bodyPr/>
          <a:lstStyle/>
          <a:p>
            <a:r>
              <a:rPr lang="fr-FR" dirty="0" smtClean="0"/>
              <a:t>MSVC</a:t>
            </a:r>
            <a:endParaRPr lang="fr-FR" dirty="0"/>
          </a:p>
        </p:txBody>
      </p:sp>
      <p:sp>
        <p:nvSpPr>
          <p:cNvPr id="14" name="Espace réservé du contenu 13"/>
          <p:cNvSpPr>
            <a:spLocks noGrp="1"/>
          </p:cNvSpPr>
          <p:nvPr>
            <p:ph sz="quarter" idx="4294967295"/>
          </p:nvPr>
        </p:nvSpPr>
        <p:spPr>
          <a:xfrm>
            <a:off x="5665788" y="1885980"/>
            <a:ext cx="4494212" cy="3563938"/>
          </a:xfrm>
        </p:spPr>
        <p:txBody>
          <a:bodyPr>
            <a:noAutofit/>
          </a:bodyPr>
          <a:lstStyle/>
          <a:p>
            <a:r>
              <a:rPr lang="fr-FR" sz="1556" dirty="0"/>
              <a:t>/</a:t>
            </a:r>
            <a:r>
              <a:rPr lang="fr-FR" sz="1556" dirty="0" err="1"/>
              <a:t>Od</a:t>
            </a:r>
            <a:endParaRPr lang="fr-FR" sz="1556" dirty="0"/>
          </a:p>
          <a:p>
            <a:r>
              <a:rPr lang="fr-FR" sz="1556" dirty="0"/>
              <a:t>/O1</a:t>
            </a:r>
          </a:p>
          <a:p>
            <a:r>
              <a:rPr lang="fr-FR" sz="1556" dirty="0"/>
              <a:t>/O2</a:t>
            </a:r>
          </a:p>
          <a:p>
            <a:r>
              <a:rPr lang="fr-FR" sz="1556" dirty="0"/>
              <a:t>/Os et /</a:t>
            </a:r>
            <a:r>
              <a:rPr lang="fr-FR" sz="1556" dirty="0" err="1"/>
              <a:t>Ot</a:t>
            </a:r>
            <a:r>
              <a:rPr lang="fr-FR" sz="1556" dirty="0"/>
              <a:t> pour favoriser la taille ou la </a:t>
            </a:r>
            <a:r>
              <a:rPr lang="fr-FR" sz="1556" dirty="0" smtClean="0"/>
              <a:t>vitesse</a:t>
            </a:r>
          </a:p>
          <a:p>
            <a:endParaRPr lang="fr-FR" sz="1556" dirty="0"/>
          </a:p>
          <a:p>
            <a:r>
              <a:rPr lang="fr-FR" sz="1556" dirty="0"/>
              <a:t>/</a:t>
            </a:r>
            <a:r>
              <a:rPr lang="fr-FR" sz="1556" dirty="0" err="1"/>
              <a:t>fp:fast</a:t>
            </a:r>
            <a:endParaRPr lang="fr-FR" sz="1556" dirty="0"/>
          </a:p>
          <a:p>
            <a:r>
              <a:rPr lang="fr-FR" sz="1556" dirty="0"/>
              <a:t>/</a:t>
            </a:r>
            <a:r>
              <a:rPr lang="fr-FR" sz="1556" dirty="0" err="1"/>
              <a:t>flavor</a:t>
            </a:r>
            <a:endParaRPr lang="fr-FR" sz="1556" dirty="0"/>
          </a:p>
          <a:p>
            <a:r>
              <a:rPr lang="fr-FR" sz="1556" dirty="0"/>
              <a:t>OpenMP : /</a:t>
            </a:r>
            <a:r>
              <a:rPr lang="fr-FR" sz="1556" dirty="0" err="1"/>
              <a:t>openmp</a:t>
            </a:r>
            <a:endParaRPr lang="fr-FR" sz="1556" dirty="0"/>
          </a:p>
          <a:p>
            <a:r>
              <a:rPr lang="fr-FR" sz="1556" dirty="0"/>
              <a:t>Vectorisation :</a:t>
            </a:r>
          </a:p>
          <a:p>
            <a:pPr lvl="1"/>
            <a:r>
              <a:rPr lang="fr-FR" sz="1556" dirty="0"/>
              <a:t>/</a:t>
            </a:r>
            <a:r>
              <a:rPr lang="fr-FR" sz="1556" dirty="0" err="1"/>
              <a:t>fp:fast</a:t>
            </a:r>
            <a:endParaRPr lang="fr-FR" sz="1556" dirty="0"/>
          </a:p>
          <a:p>
            <a:pPr lvl="1"/>
            <a:r>
              <a:rPr lang="fr-FR" sz="1556" dirty="0"/>
              <a:t>/</a:t>
            </a:r>
            <a:r>
              <a:rPr lang="fr-FR" sz="1556" dirty="0" err="1"/>
              <a:t>arch</a:t>
            </a:r>
            <a:r>
              <a:rPr lang="fr-FR" sz="1556" dirty="0"/>
              <a:t>:[SSE|SSE2|AVX|AVX2|AVX512]</a:t>
            </a:r>
          </a:p>
          <a:p>
            <a:endParaRPr lang="fr-FR" sz="1556" dirty="0"/>
          </a:p>
        </p:txBody>
      </p:sp>
    </p:spTree>
    <p:extLst>
      <p:ext uri="{BB962C8B-B14F-4D97-AF65-F5344CB8AC3E}">
        <p14:creationId xmlns:p14="http://schemas.microsoft.com/office/powerpoint/2010/main" val="2555175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Ajouter des options de compilation à un projet</a:t>
            </a:r>
          </a:p>
          <a:p>
            <a:r>
              <a:rPr lang="fr-FR" sz="1800" dirty="0"/>
              <a:t>Comparer les performances d’une application avec et sans options de compilation</a:t>
            </a:r>
          </a:p>
        </p:txBody>
      </p:sp>
      <p:sp>
        <p:nvSpPr>
          <p:cNvPr id="12" name="Espace réservé du contenu 11"/>
          <p:cNvSpPr>
            <a:spLocks noGrp="1"/>
          </p:cNvSpPr>
          <p:nvPr>
            <p:ph sz="quarter" idx="4294967295"/>
          </p:nvPr>
        </p:nvSpPr>
        <p:spPr>
          <a:xfrm>
            <a:off x="5579214" y="1775214"/>
            <a:ext cx="4494212" cy="3381375"/>
          </a:xfrm>
        </p:spPr>
        <p:txBody>
          <a:bodyPr>
            <a:normAutofit fontScale="85000" lnSpcReduction="10000"/>
          </a:bodyPr>
          <a:lstStyle/>
          <a:p>
            <a:r>
              <a:rPr lang="fr-FR" dirty="0"/>
              <a:t>Renseigner le script build_and_run.bat du dossier </a:t>
            </a:r>
            <a:br>
              <a:rPr lang="fr-FR" dirty="0"/>
            </a:br>
            <a:r>
              <a:rPr lang="fr-FR" dirty="0"/>
              <a:t>« exercices\</a:t>
            </a:r>
            <a:r>
              <a:rPr lang="fr-FR" dirty="0" err="1"/>
              <a:t>compilerOptions</a:t>
            </a:r>
            <a:r>
              <a:rPr lang="fr-FR" dirty="0"/>
              <a:t>\</a:t>
            </a:r>
            <a:r>
              <a:rPr lang="fr-FR" dirty="0" err="1"/>
              <a:t>optim</a:t>
            </a:r>
            <a:r>
              <a:rPr lang="fr-FR" dirty="0"/>
              <a:t> »</a:t>
            </a:r>
          </a:p>
          <a:p>
            <a:r>
              <a:rPr lang="fr-FR" dirty="0"/>
              <a:t>Lancer le script</a:t>
            </a:r>
          </a:p>
          <a:p>
            <a:r>
              <a:rPr lang="fr-FR" dirty="0"/>
              <a:t>Relever le temps de calcul en </a:t>
            </a:r>
            <a:r>
              <a:rPr lang="fr-FR" dirty="0" err="1"/>
              <a:t>debug</a:t>
            </a:r>
            <a:r>
              <a:rPr lang="fr-FR" dirty="0"/>
              <a:t> avec les options par défaut</a:t>
            </a:r>
          </a:p>
          <a:p>
            <a:r>
              <a:rPr lang="fr-FR" dirty="0"/>
              <a:t>Passez en release et relever le temps</a:t>
            </a:r>
          </a:p>
          <a:p>
            <a:r>
              <a:rPr lang="fr-FR" dirty="0"/>
              <a:t>Jouer avec les options d’optimisation pour évaluer les gains</a:t>
            </a:r>
          </a:p>
          <a:p>
            <a:pPr lvl="1"/>
            <a:r>
              <a:rPr lang="fr-FR" dirty="0" smtClean="0"/>
              <a:t>/Os</a:t>
            </a:r>
            <a:endParaRPr lang="fr-FR" dirty="0"/>
          </a:p>
          <a:p>
            <a:pPr lvl="1"/>
            <a:r>
              <a:rPr lang="fr-FR" dirty="0" smtClean="0"/>
              <a:t>/</a:t>
            </a:r>
            <a:r>
              <a:rPr lang="fr-FR" dirty="0" err="1" smtClean="0"/>
              <a:t>Ot</a:t>
            </a:r>
            <a:endParaRPr lang="fr-FR" dirty="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732515"/>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399935" y="4282606"/>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Quel gain entre </a:t>
            </a:r>
            <a:r>
              <a:rPr lang="fr-FR" sz="1500" dirty="0" err="1">
                <a:solidFill>
                  <a:schemeClr val="bg1"/>
                </a:solidFill>
              </a:rPr>
              <a:t>debug</a:t>
            </a:r>
            <a:r>
              <a:rPr lang="fr-FR" sz="1500" dirty="0">
                <a:solidFill>
                  <a:schemeClr val="bg1"/>
                </a:solidFill>
              </a:rPr>
              <a:t> et release ?</a:t>
            </a:r>
          </a:p>
          <a:p>
            <a:r>
              <a:rPr lang="fr-FR" sz="1500" dirty="0">
                <a:solidFill>
                  <a:schemeClr val="bg1"/>
                </a:solidFill>
              </a:rPr>
              <a:t>Comment expliquer un tel chiffre ?</a:t>
            </a:r>
          </a:p>
        </p:txBody>
      </p:sp>
    </p:spTree>
    <p:extLst>
      <p:ext uri="{BB962C8B-B14F-4D97-AF65-F5344CB8AC3E}">
        <p14:creationId xmlns:p14="http://schemas.microsoft.com/office/powerpoint/2010/main" val="1040949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Note sur les configurations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11" name="Espace réservé du texte 10"/>
          <p:cNvSpPr>
            <a:spLocks noGrp="1"/>
          </p:cNvSpPr>
          <p:nvPr>
            <p:ph type="body" idx="4294967295"/>
          </p:nvPr>
        </p:nvSpPr>
        <p:spPr>
          <a:xfrm>
            <a:off x="654845" y="2319450"/>
            <a:ext cx="4240213" cy="496888"/>
          </a:xfrm>
        </p:spPr>
        <p:txBody>
          <a:bodyPr/>
          <a:lstStyle/>
          <a:p>
            <a:r>
              <a:rPr lang="fr-FR" sz="2000" dirty="0"/>
              <a:t>Configuration DEBUG habituelle</a:t>
            </a:r>
          </a:p>
        </p:txBody>
      </p:sp>
      <p:sp>
        <p:nvSpPr>
          <p:cNvPr id="12" name="Espace réservé du contenu 11"/>
          <p:cNvSpPr>
            <a:spLocks noGrp="1"/>
          </p:cNvSpPr>
          <p:nvPr>
            <p:ph sz="half" idx="4294967295"/>
          </p:nvPr>
        </p:nvSpPr>
        <p:spPr>
          <a:xfrm>
            <a:off x="1171575" y="2731270"/>
            <a:ext cx="4494213" cy="876300"/>
          </a:xfrm>
        </p:spPr>
        <p:txBody>
          <a:bodyPr>
            <a:normAutofit/>
          </a:bodyPr>
          <a:lstStyle/>
          <a:p>
            <a:pPr lvl="1"/>
            <a:r>
              <a:rPr lang="fr-FR" sz="2000" dirty="0"/>
              <a:t>/</a:t>
            </a:r>
            <a:r>
              <a:rPr lang="fr-FR" sz="2000" dirty="0" err="1"/>
              <a:t>Od</a:t>
            </a:r>
            <a:endParaRPr lang="fr-FR" sz="2000" dirty="0"/>
          </a:p>
          <a:p>
            <a:pPr lvl="1"/>
            <a:r>
              <a:rPr lang="fr-FR" sz="2000" dirty="0"/>
              <a:t>/Zi</a:t>
            </a:r>
          </a:p>
        </p:txBody>
      </p:sp>
      <p:sp>
        <p:nvSpPr>
          <p:cNvPr id="13" name="Espace réservé du texte 12"/>
          <p:cNvSpPr>
            <a:spLocks noGrp="1"/>
          </p:cNvSpPr>
          <p:nvPr>
            <p:ph type="body" sz="quarter" idx="4294967295"/>
          </p:nvPr>
        </p:nvSpPr>
        <p:spPr>
          <a:xfrm>
            <a:off x="5437049" y="2325012"/>
            <a:ext cx="4238625" cy="512763"/>
          </a:xfrm>
        </p:spPr>
        <p:txBody>
          <a:bodyPr/>
          <a:lstStyle/>
          <a:p>
            <a:r>
              <a:rPr lang="fr-FR" sz="2000" dirty="0"/>
              <a:t>Configuration RELEASE habituelle</a:t>
            </a:r>
          </a:p>
        </p:txBody>
      </p:sp>
      <p:sp>
        <p:nvSpPr>
          <p:cNvPr id="14" name="Espace réservé du contenu 13"/>
          <p:cNvSpPr>
            <a:spLocks noGrp="1"/>
          </p:cNvSpPr>
          <p:nvPr>
            <p:ph sz="quarter" idx="4294967295"/>
          </p:nvPr>
        </p:nvSpPr>
        <p:spPr>
          <a:xfrm>
            <a:off x="5665788" y="2784523"/>
            <a:ext cx="4494212" cy="876300"/>
          </a:xfrm>
        </p:spPr>
        <p:txBody>
          <a:bodyPr>
            <a:noAutofit/>
          </a:bodyPr>
          <a:lstStyle/>
          <a:p>
            <a:r>
              <a:rPr lang="fr-FR" sz="2000" dirty="0"/>
              <a:t>/O2</a:t>
            </a:r>
          </a:p>
          <a:p>
            <a:r>
              <a:rPr lang="fr-FR" sz="2000" dirty="0"/>
              <a:t>Pas d’info de </a:t>
            </a:r>
            <a:r>
              <a:rPr lang="fr-FR" sz="2000" dirty="0" err="1"/>
              <a:t>debug</a:t>
            </a:r>
            <a:endParaRPr lang="fr-FR" sz="2000" dirty="0"/>
          </a:p>
          <a:p>
            <a:endParaRPr lang="fr-FR" sz="2000" dirty="0"/>
          </a:p>
        </p:txBody>
      </p:sp>
      <p:sp>
        <p:nvSpPr>
          <p:cNvPr id="4" name="ZoneTexte 3"/>
          <p:cNvSpPr txBox="1"/>
          <p:nvPr/>
        </p:nvSpPr>
        <p:spPr>
          <a:xfrm>
            <a:off x="968524" y="1499257"/>
            <a:ext cx="8707150" cy="707886"/>
          </a:xfrm>
          <a:prstGeom prst="rect">
            <a:avLst/>
          </a:prstGeom>
          <a:noFill/>
        </p:spPr>
        <p:txBody>
          <a:bodyPr wrap="square" rtlCol="0">
            <a:spAutoFit/>
          </a:bodyPr>
          <a:lstStyle/>
          <a:p>
            <a:r>
              <a:rPr lang="fr-FR" sz="2000" dirty="0"/>
              <a:t>Les configurations release et </a:t>
            </a:r>
            <a:r>
              <a:rPr lang="fr-FR" sz="2000" dirty="0" err="1"/>
              <a:t>debug</a:t>
            </a:r>
            <a:r>
              <a:rPr lang="fr-FR" sz="2000" dirty="0"/>
              <a:t> de </a:t>
            </a:r>
            <a:r>
              <a:rPr lang="fr-FR" sz="2000" dirty="0" err="1"/>
              <a:t>visual</a:t>
            </a:r>
            <a:r>
              <a:rPr lang="fr-FR" sz="2000" dirty="0"/>
              <a:t> peuvent sembler obscures. Ces configurations ne diffèrent en fait que par les options de compilation utilisées.</a:t>
            </a:r>
          </a:p>
        </p:txBody>
      </p:sp>
      <p:sp>
        <p:nvSpPr>
          <p:cNvPr id="9" name="ZoneTexte 8"/>
          <p:cNvSpPr txBox="1"/>
          <p:nvPr/>
        </p:nvSpPr>
        <p:spPr>
          <a:xfrm>
            <a:off x="968524" y="3766391"/>
            <a:ext cx="8707150" cy="1323439"/>
          </a:xfrm>
          <a:prstGeom prst="rect">
            <a:avLst/>
          </a:prstGeom>
          <a:noFill/>
        </p:spPr>
        <p:txBody>
          <a:bodyPr wrap="square" rtlCol="0">
            <a:spAutoFit/>
          </a:bodyPr>
          <a:lstStyle/>
          <a:p>
            <a:r>
              <a:rPr lang="fr-FR" sz="2000" dirty="0"/>
              <a:t>C’est tout ! Vous pouvez modifier et ajouter des configurations manuellement au </a:t>
            </a:r>
            <a:r>
              <a:rPr lang="fr-FR" sz="2000" dirty="0" smtClean="0"/>
              <a:t>besoin.</a:t>
            </a:r>
            <a:br>
              <a:rPr lang="fr-FR" sz="2000" dirty="0" smtClean="0"/>
            </a:br>
            <a:r>
              <a:rPr lang="fr-FR" sz="2000" dirty="0" smtClean="0"/>
              <a:t>Très utile pour débugger une configuration release par exemple.</a:t>
            </a:r>
            <a:br>
              <a:rPr lang="fr-FR" sz="2000" dirty="0" smtClean="0"/>
            </a:br>
            <a:r>
              <a:rPr lang="fr-FR" sz="2000" dirty="0" smtClean="0"/>
              <a:t>Ou pour faire du </a:t>
            </a:r>
            <a:r>
              <a:rPr lang="fr-FR" sz="2000" dirty="0" err="1" smtClean="0"/>
              <a:t>profiling</a:t>
            </a:r>
            <a:r>
              <a:rPr lang="fr-FR" sz="2000" dirty="0" smtClean="0"/>
              <a:t> avec certaines applications (Intel </a:t>
            </a:r>
            <a:r>
              <a:rPr lang="fr-FR" sz="2000" dirty="0" err="1" smtClean="0"/>
              <a:t>VTune</a:t>
            </a:r>
            <a:r>
              <a:rPr lang="fr-FR" sz="2000" dirty="0" smtClean="0"/>
              <a:t> notamment)</a:t>
            </a:r>
            <a:endParaRPr lang="fr-FR" sz="2000" dirty="0"/>
          </a:p>
        </p:txBody>
      </p:sp>
    </p:spTree>
    <p:extLst>
      <p:ext uri="{BB962C8B-B14F-4D97-AF65-F5344CB8AC3E}">
        <p14:creationId xmlns:p14="http://schemas.microsoft.com/office/powerpoint/2010/main" val="41426937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7976294" cy="272371"/>
          </a:xfrm>
        </p:spPr>
        <p:txBody>
          <a:bodyPr/>
          <a:lstStyle/>
          <a:p>
            <a:r>
              <a:rPr lang="fr-FR" dirty="0" smtClean="0"/>
              <a:t>Trick de compilation avant de passer au options de </a:t>
            </a:r>
            <a:r>
              <a:rPr lang="fr-FR" dirty="0" err="1" smtClean="0"/>
              <a:t>debug</a:t>
            </a:r>
            <a:r>
              <a:rPr lang="fr-FR" dirty="0" smtClean="0"/>
              <a:t>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4" name="ZoneTexte 3"/>
          <p:cNvSpPr txBox="1"/>
          <p:nvPr/>
        </p:nvSpPr>
        <p:spPr>
          <a:xfrm>
            <a:off x="942886" y="1298052"/>
            <a:ext cx="8707150" cy="707886"/>
          </a:xfrm>
          <a:prstGeom prst="rect">
            <a:avLst/>
          </a:prstGeom>
          <a:noFill/>
        </p:spPr>
        <p:txBody>
          <a:bodyPr wrap="square" rtlCol="0">
            <a:spAutoFit/>
          </a:bodyPr>
          <a:lstStyle/>
          <a:p>
            <a:r>
              <a:rPr lang="fr-FR" sz="2000" dirty="0" smtClean="0"/>
              <a:t>Lors d’une erreur de compilation que l’on ne parvient pas corriger, il peut être intéressant de paramétrer le compilateur sur un mode plus verbeux.</a:t>
            </a:r>
            <a:endParaRPr lang="fr-FR" sz="2000" dirty="0"/>
          </a:p>
        </p:txBody>
      </p:sp>
      <p:pic>
        <p:nvPicPr>
          <p:cNvPr id="6" name="Image 5"/>
          <p:cNvPicPr>
            <a:picLocks noChangeAspect="1"/>
          </p:cNvPicPr>
          <p:nvPr/>
        </p:nvPicPr>
        <p:blipFill>
          <a:blip r:embed="rId3"/>
          <a:stretch>
            <a:fillRect/>
          </a:stretch>
        </p:blipFill>
        <p:spPr>
          <a:xfrm>
            <a:off x="508840" y="2005937"/>
            <a:ext cx="4382533" cy="3369367"/>
          </a:xfrm>
          <a:prstGeom prst="rect">
            <a:avLst/>
          </a:prstGeom>
        </p:spPr>
      </p:pic>
      <p:sp>
        <p:nvSpPr>
          <p:cNvPr id="15" name="ZoneTexte 14"/>
          <p:cNvSpPr txBox="1"/>
          <p:nvPr/>
        </p:nvSpPr>
        <p:spPr>
          <a:xfrm>
            <a:off x="5393822" y="2592577"/>
            <a:ext cx="4077549" cy="1323439"/>
          </a:xfrm>
          <a:prstGeom prst="rect">
            <a:avLst/>
          </a:prstGeom>
          <a:noFill/>
        </p:spPr>
        <p:txBody>
          <a:bodyPr wrap="square" rtlCol="0">
            <a:spAutoFit/>
          </a:bodyPr>
          <a:lstStyle/>
          <a:p>
            <a:r>
              <a:rPr lang="fr-FR" sz="2000" dirty="0" smtClean="0"/>
              <a:t>Tools -&gt; Options -&gt; </a:t>
            </a:r>
            <a:r>
              <a:rPr lang="fr-FR" sz="2000" dirty="0" err="1" smtClean="0"/>
              <a:t>project</a:t>
            </a:r>
            <a:r>
              <a:rPr lang="fr-FR" sz="2000" dirty="0" smtClean="0"/>
              <a:t> &amp; solution</a:t>
            </a:r>
            <a:br>
              <a:rPr lang="fr-FR" sz="2000" dirty="0" smtClean="0"/>
            </a:br>
            <a:r>
              <a:rPr lang="fr-FR" sz="2000" dirty="0" smtClean="0"/>
              <a:t>-&gt; </a:t>
            </a:r>
            <a:r>
              <a:rPr lang="en-US" sz="2000" dirty="0" err="1"/>
              <a:t>MSBuild</a:t>
            </a:r>
            <a:r>
              <a:rPr lang="en-US" sz="2000" dirty="0"/>
              <a:t> project build output </a:t>
            </a:r>
            <a:r>
              <a:rPr lang="en-US" sz="2000" dirty="0" smtClean="0"/>
              <a:t>verbosity</a:t>
            </a:r>
            <a:br>
              <a:rPr lang="en-US" sz="2000" dirty="0" smtClean="0"/>
            </a:br>
            <a:r>
              <a:rPr lang="en-US" sz="2000" dirty="0" err="1" smtClean="0"/>
              <a:t>Choisir</a:t>
            </a:r>
            <a:r>
              <a:rPr lang="en-US" sz="2000" dirty="0" smtClean="0"/>
              <a:t> </a:t>
            </a:r>
            <a:r>
              <a:rPr lang="en-US" sz="2000" dirty="0" err="1" smtClean="0"/>
              <a:t>parmis</a:t>
            </a:r>
            <a:r>
              <a:rPr lang="en-US" sz="2000" dirty="0" smtClean="0"/>
              <a:t> 4 </a:t>
            </a:r>
            <a:r>
              <a:rPr lang="en-US" sz="2000" dirty="0" err="1" smtClean="0"/>
              <a:t>niveaux</a:t>
            </a:r>
            <a:endParaRPr lang="fr-FR" sz="2000" dirty="0"/>
          </a:p>
        </p:txBody>
      </p:sp>
      <p:pic>
        <p:nvPicPr>
          <p:cNvPr id="7" name="Image 6"/>
          <p:cNvPicPr>
            <a:picLocks noChangeAspect="1"/>
          </p:cNvPicPr>
          <p:nvPr/>
        </p:nvPicPr>
        <p:blipFill>
          <a:blip r:embed="rId4"/>
          <a:stretch>
            <a:fillRect/>
          </a:stretch>
        </p:blipFill>
        <p:spPr>
          <a:xfrm>
            <a:off x="9030911" y="3071495"/>
            <a:ext cx="619125" cy="619125"/>
          </a:xfrm>
          <a:prstGeom prst="rect">
            <a:avLst/>
          </a:prstGeom>
        </p:spPr>
      </p:pic>
      <p:pic>
        <p:nvPicPr>
          <p:cNvPr id="8" name="Image 7"/>
          <p:cNvPicPr>
            <a:picLocks noChangeAspect="1"/>
          </p:cNvPicPr>
          <p:nvPr/>
        </p:nvPicPr>
        <p:blipFill>
          <a:blip r:embed="rId5"/>
          <a:stretch>
            <a:fillRect/>
          </a:stretch>
        </p:blipFill>
        <p:spPr>
          <a:xfrm>
            <a:off x="9146274" y="4503764"/>
            <a:ext cx="419100" cy="504825"/>
          </a:xfrm>
          <a:prstGeom prst="rect">
            <a:avLst/>
          </a:prstGeom>
        </p:spPr>
      </p:pic>
      <p:sp>
        <p:nvSpPr>
          <p:cNvPr id="16" name="ZoneTexte 15"/>
          <p:cNvSpPr txBox="1"/>
          <p:nvPr/>
        </p:nvSpPr>
        <p:spPr>
          <a:xfrm>
            <a:off x="7894166" y="4581463"/>
            <a:ext cx="1136746" cy="400110"/>
          </a:xfrm>
          <a:prstGeom prst="rect">
            <a:avLst/>
          </a:prstGeom>
          <a:noFill/>
        </p:spPr>
        <p:txBody>
          <a:bodyPr wrap="square" rtlCol="0">
            <a:spAutoFit/>
          </a:bodyPr>
          <a:lstStyle/>
          <a:p>
            <a:r>
              <a:rPr lang="fr-FR" sz="2000" dirty="0" err="1">
                <a:latin typeface="Cascadia Code" panose="020B0609020000020004" pitchFamily="49" charset="0"/>
                <a:cs typeface="Cascadia Code" panose="020B0609020000020004" pitchFamily="49" charset="0"/>
              </a:rPr>
              <a:t>g</a:t>
            </a:r>
            <a:r>
              <a:rPr lang="fr-FR" sz="2000" dirty="0" err="1" smtClean="0">
                <a:latin typeface="Cascadia Code" panose="020B0609020000020004" pitchFamily="49" charset="0"/>
                <a:cs typeface="Cascadia Code" panose="020B0609020000020004" pitchFamily="49" charset="0"/>
              </a:rPr>
              <a:t>cc</a:t>
            </a:r>
            <a:r>
              <a:rPr lang="fr-FR" sz="2000" dirty="0" smtClean="0">
                <a:latin typeface="Cascadia Code" panose="020B0609020000020004" pitchFamily="49" charset="0"/>
                <a:cs typeface="Cascadia Code" panose="020B0609020000020004" pitchFamily="49" charset="0"/>
              </a:rPr>
              <a:t> -v</a:t>
            </a:r>
            <a:endParaRPr lang="fr-FR"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436531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de </a:t>
            </a:r>
            <a:r>
              <a:rPr lang="fr-FR" dirty="0" err="1" smtClean="0"/>
              <a:t>debug</a:t>
            </a:r>
            <a:endParaRPr lang="fr-FR" dirty="0"/>
          </a:p>
        </p:txBody>
      </p:sp>
      <p:sp>
        <p:nvSpPr>
          <p:cNvPr id="5" name="Espace réservé du texte 4"/>
          <p:cNvSpPr>
            <a:spLocks noGrp="1"/>
          </p:cNvSpPr>
          <p:nvPr>
            <p:ph type="body" sz="quarter" idx="10"/>
          </p:nvPr>
        </p:nvSpPr>
        <p:spPr/>
        <p:txBody>
          <a:bodyPr/>
          <a:lstStyle/>
          <a:p>
            <a:endParaRPr lang="fr-FR"/>
          </a:p>
        </p:txBody>
      </p:sp>
      <p:sp>
        <p:nvSpPr>
          <p:cNvPr id="12" name="Espace réservé du contenu 11"/>
          <p:cNvSpPr>
            <a:spLocks noGrp="1"/>
          </p:cNvSpPr>
          <p:nvPr>
            <p:ph sz="half" idx="4294967295"/>
          </p:nvPr>
        </p:nvSpPr>
        <p:spPr>
          <a:xfrm>
            <a:off x="654845" y="2860675"/>
            <a:ext cx="4494213" cy="2328863"/>
          </a:xfrm>
        </p:spPr>
        <p:txBody>
          <a:bodyPr>
            <a:normAutofit fontScale="85000" lnSpcReduction="20000"/>
          </a:bodyPr>
          <a:lstStyle/>
          <a:p>
            <a:r>
              <a:rPr lang="fr-FR" sz="1800" dirty="0" smtClean="0">
                <a:latin typeface="Cascadia Code" panose="020B0609020000020004" pitchFamily="49" charset="0"/>
                <a:cs typeface="Cascadia Code" panose="020B0609020000020004" pitchFamily="49" charset="0"/>
              </a:rPr>
              <a:t>-g[0, </a:t>
            </a:r>
            <a:r>
              <a:rPr lang="fr-FR" sz="1800" dirty="0" smtClean="0">
                <a:latin typeface="Cascadia Code" panose="020B0609020000020004" pitchFamily="49" charset="0"/>
                <a:cs typeface="Cascadia Code" panose="020B0609020000020004" pitchFamily="49" charset="0"/>
              </a:rPr>
              <a:t>1</a:t>
            </a:r>
            <a:r>
              <a:rPr lang="fr-FR" sz="1800" dirty="0" smtClean="0">
                <a:latin typeface="Cascadia Code" panose="020B0609020000020004" pitchFamily="49" charset="0"/>
                <a:cs typeface="Cascadia Code" panose="020B0609020000020004" pitchFamily="49" charset="0"/>
              </a:rPr>
              <a:t>, </a:t>
            </a:r>
            <a:r>
              <a:rPr lang="fr-FR" sz="1800" dirty="0" smtClean="0">
                <a:latin typeface="Cascadia Code" panose="020B0609020000020004" pitchFamily="49" charset="0"/>
                <a:cs typeface="Cascadia Code" panose="020B0609020000020004" pitchFamily="49" charset="0"/>
              </a:rPr>
              <a:t>2, 3</a:t>
            </a:r>
            <a:r>
              <a:rPr lang="fr-FR" sz="1800" dirty="0" smtClean="0">
                <a:latin typeface="Cascadia Code" panose="020B0609020000020004" pitchFamily="49" charset="0"/>
                <a:cs typeface="Cascadia Code" panose="020B0609020000020004" pitchFamily="49" charset="0"/>
              </a:rPr>
              <a:t>] </a:t>
            </a:r>
            <a:r>
              <a:rPr lang="fr-FR" dirty="0" smtClean="0"/>
              <a:t>2 par défaut = niveau de détail des informations de </a:t>
            </a:r>
            <a:r>
              <a:rPr lang="fr-FR" dirty="0" err="1" smtClean="0"/>
              <a:t>debug</a:t>
            </a:r>
            <a:r>
              <a:rPr lang="fr-FR" dirty="0" smtClean="0"/>
              <a:t>. </a:t>
            </a:r>
          </a:p>
          <a:p>
            <a:pPr lvl="1"/>
            <a:r>
              <a:rPr lang="fr-FR" dirty="0" smtClean="0"/>
              <a:t>0 = pas d’info.</a:t>
            </a:r>
          </a:p>
          <a:p>
            <a:pPr lvl="1"/>
            <a:r>
              <a:rPr lang="fr-FR" dirty="0" smtClean="0"/>
              <a:t>1 = infos de base (</a:t>
            </a:r>
            <a:r>
              <a:rPr lang="fr-FR" dirty="0" err="1" smtClean="0"/>
              <a:t>functions</a:t>
            </a:r>
            <a:r>
              <a:rPr lang="fr-FR" dirty="0" smtClean="0"/>
              <a:t>, lignes, pas de variables locales). Utile par exemple pour des </a:t>
            </a:r>
            <a:r>
              <a:rPr lang="fr-FR" dirty="0" err="1" smtClean="0"/>
              <a:t>libs</a:t>
            </a:r>
            <a:r>
              <a:rPr lang="fr-FR" dirty="0"/>
              <a:t>.</a:t>
            </a:r>
            <a:endParaRPr lang="fr-FR" dirty="0" smtClean="0"/>
          </a:p>
          <a:p>
            <a:pPr lvl="1"/>
            <a:r>
              <a:rPr lang="fr-FR" dirty="0" smtClean="0"/>
              <a:t>2 = 1 + variables locales</a:t>
            </a:r>
          </a:p>
          <a:p>
            <a:pPr lvl="1"/>
            <a:r>
              <a:rPr lang="fr-FR" dirty="0" smtClean="0"/>
              <a:t>3 = infos en plus pour le </a:t>
            </a:r>
            <a:r>
              <a:rPr lang="fr-FR" dirty="0" err="1" smtClean="0"/>
              <a:t>debug</a:t>
            </a:r>
            <a:r>
              <a:rPr lang="fr-FR" dirty="0" smtClean="0"/>
              <a:t> des macros</a:t>
            </a:r>
          </a:p>
          <a:p>
            <a:r>
              <a:rPr lang="fr-FR" sz="1600" dirty="0" smtClean="0">
                <a:latin typeface="Cascadia Code" panose="020B0609020000020004" pitchFamily="49" charset="0"/>
                <a:cs typeface="Cascadia Code" panose="020B0609020000020004" pitchFamily="49" charset="0"/>
              </a:rPr>
              <a:t>-g[gdb, </a:t>
            </a:r>
            <a:r>
              <a:rPr lang="fr-FR" sz="1600" dirty="0" err="1" smtClean="0">
                <a:latin typeface="Cascadia Code" panose="020B0609020000020004" pitchFamily="49" charset="0"/>
                <a:cs typeface="Cascadia Code" panose="020B0609020000020004" pitchFamily="49" charset="0"/>
              </a:rPr>
              <a:t>dwarf</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stabs</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stabs</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xcoff</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vms</a:t>
            </a:r>
            <a:r>
              <a:rPr lang="fr-FR" sz="1600" dirty="0" smtClean="0">
                <a:latin typeface="Cascadia Code" panose="020B0609020000020004" pitchFamily="49" charset="0"/>
                <a:cs typeface="Cascadia Code" panose="020B0609020000020004" pitchFamily="49" charset="0"/>
              </a:rPr>
              <a:t>][0, 1, </a:t>
            </a:r>
            <a:r>
              <a:rPr lang="fr-FR" sz="1600" dirty="0" smtClean="0">
                <a:latin typeface="Cascadia Code" panose="020B0609020000020004" pitchFamily="49" charset="0"/>
                <a:cs typeface="Cascadia Code" panose="020B0609020000020004" pitchFamily="49" charset="0"/>
              </a:rPr>
              <a:t>2, 3</a:t>
            </a:r>
            <a:r>
              <a:rPr lang="fr-FR" sz="1600" dirty="0" smtClean="0">
                <a:latin typeface="Cascadia Code" panose="020B0609020000020004" pitchFamily="49" charset="0"/>
                <a:cs typeface="Cascadia Code" panose="020B0609020000020004" pitchFamily="49" charset="0"/>
              </a:rPr>
              <a:t>]</a:t>
            </a:r>
            <a:endParaRPr lang="fr-FR" sz="1600" dirty="0">
              <a:latin typeface="Cascadia Code" panose="020B0609020000020004" pitchFamily="49" charset="0"/>
              <a:cs typeface="Cascadia Code" panose="020B0609020000020004" pitchFamily="49" charset="0"/>
            </a:endParaRPr>
          </a:p>
          <a:p>
            <a:pPr lvl="1"/>
            <a:endParaRPr lang="fr-FR" dirty="0"/>
          </a:p>
        </p:txBody>
      </p:sp>
      <p:sp>
        <p:nvSpPr>
          <p:cNvPr id="14" name="Espace réservé du contenu 13"/>
          <p:cNvSpPr>
            <a:spLocks noGrp="1"/>
          </p:cNvSpPr>
          <p:nvPr>
            <p:ph sz="quarter" idx="4294967295"/>
          </p:nvPr>
        </p:nvSpPr>
        <p:spPr>
          <a:xfrm>
            <a:off x="5530628" y="2860675"/>
            <a:ext cx="4494212" cy="2659063"/>
          </a:xfrm>
        </p:spPr>
        <p:txBody>
          <a:bodyPr>
            <a:normAutofit fontScale="77500" lnSpcReduction="20000"/>
          </a:bodyPr>
          <a:lstStyle/>
          <a:p>
            <a:r>
              <a:rPr lang="fr-FR" dirty="0" smtClean="0"/>
              <a:t>(</a:t>
            </a:r>
            <a:r>
              <a:rPr lang="fr-FR" dirty="0"/>
              <a:t>rien par </a:t>
            </a:r>
            <a:r>
              <a:rPr lang="fr-FR" dirty="0" smtClean="0"/>
              <a:t>défaut en release IDE)</a:t>
            </a:r>
          </a:p>
          <a:p>
            <a:r>
              <a:rPr lang="fr-FR" dirty="0" smtClean="0"/>
              <a:t>/Z7 = génération des symboles dans les .</a:t>
            </a:r>
            <a:r>
              <a:rPr lang="fr-FR" dirty="0" err="1" smtClean="0"/>
              <a:t>obj</a:t>
            </a:r>
            <a:r>
              <a:rPr lang="fr-FR" dirty="0" smtClean="0"/>
              <a:t>. Pas de PDB créé. .</a:t>
            </a:r>
            <a:r>
              <a:rPr lang="fr-FR" dirty="0" err="1" smtClean="0"/>
              <a:t>obj</a:t>
            </a:r>
            <a:r>
              <a:rPr lang="fr-FR" dirty="0" smtClean="0"/>
              <a:t> beaucoup plus lourd.</a:t>
            </a:r>
          </a:p>
          <a:p>
            <a:r>
              <a:rPr lang="fr-FR" dirty="0" smtClean="0"/>
              <a:t>/Zi fichier PDB &lt;projet&gt;.pdb avec toutes les infos de </a:t>
            </a:r>
            <a:r>
              <a:rPr lang="fr-FR" dirty="0" err="1" smtClean="0"/>
              <a:t>debug</a:t>
            </a:r>
            <a:r>
              <a:rPr lang="fr-FR" dirty="0" smtClean="0"/>
              <a:t>. N’affecte pas les optimisations (par défaut </a:t>
            </a:r>
            <a:r>
              <a:rPr lang="fr-FR" dirty="0"/>
              <a:t>en </a:t>
            </a:r>
            <a:r>
              <a:rPr lang="fr-FR" dirty="0" err="1"/>
              <a:t>debug</a:t>
            </a:r>
            <a:r>
              <a:rPr lang="fr-FR" dirty="0"/>
              <a:t> IDE)</a:t>
            </a:r>
            <a:endParaRPr lang="fr-FR" dirty="0" smtClean="0"/>
          </a:p>
          <a:p>
            <a:r>
              <a:rPr lang="fr-FR" dirty="0" smtClean="0"/>
              <a:t>/ZI Idem /Zi + prise en charge de « Modifier et continuer ». Non compatible avec les optimisations et la macro __LINE__</a:t>
            </a:r>
          </a:p>
          <a:p>
            <a:endParaRPr lang="fr-FR" dirty="0" smtClean="0"/>
          </a:p>
        </p:txBody>
      </p:sp>
      <p:sp>
        <p:nvSpPr>
          <p:cNvPr id="4" name="ZoneTexte 3"/>
          <p:cNvSpPr txBox="1"/>
          <p:nvPr/>
        </p:nvSpPr>
        <p:spPr>
          <a:xfrm>
            <a:off x="968524" y="1220744"/>
            <a:ext cx="8707150" cy="1015663"/>
          </a:xfrm>
          <a:prstGeom prst="rect">
            <a:avLst/>
          </a:prstGeom>
          <a:noFill/>
        </p:spPr>
        <p:txBody>
          <a:bodyPr wrap="square" rtlCol="0">
            <a:spAutoFit/>
          </a:bodyPr>
          <a:lstStyle/>
          <a:p>
            <a:r>
              <a:rPr lang="fr-FR" sz="2000" dirty="0"/>
              <a:t>Lors du </a:t>
            </a:r>
            <a:r>
              <a:rPr lang="fr-FR" sz="2000" dirty="0" err="1"/>
              <a:t>debug</a:t>
            </a:r>
            <a:r>
              <a:rPr lang="fr-FR" sz="2000" dirty="0"/>
              <a:t>, il est nécessaire d’avoir les noms des symboles utilisés. Ces noms peuvent être stockés dans les .</a:t>
            </a:r>
            <a:r>
              <a:rPr lang="fr-FR" sz="2000" dirty="0" err="1"/>
              <a:t>obj</a:t>
            </a:r>
            <a:r>
              <a:rPr lang="fr-FR" sz="2000" dirty="0"/>
              <a:t> ou les .pdb. </a:t>
            </a:r>
            <a:br>
              <a:rPr lang="fr-FR" sz="2000" dirty="0"/>
            </a:br>
            <a:r>
              <a:rPr lang="fr-FR" sz="2000" dirty="0"/>
              <a:t>Aucun .</a:t>
            </a:r>
            <a:r>
              <a:rPr lang="fr-FR" sz="2000" dirty="0" err="1"/>
              <a:t>exe</a:t>
            </a:r>
            <a:r>
              <a:rPr lang="fr-FR" sz="2000" dirty="0"/>
              <a:t> ou .dll ne peut contenir les symboles de </a:t>
            </a:r>
            <a:r>
              <a:rPr lang="fr-FR" sz="2000" dirty="0" err="1"/>
              <a:t>debug</a:t>
            </a:r>
            <a:r>
              <a:rPr lang="fr-FR" sz="2000" dirty="0"/>
              <a:t>.</a:t>
            </a:r>
          </a:p>
        </p:txBody>
      </p:sp>
      <p:pic>
        <p:nvPicPr>
          <p:cNvPr id="9" name="Image 8"/>
          <p:cNvPicPr>
            <a:picLocks noChangeAspect="1"/>
          </p:cNvPicPr>
          <p:nvPr/>
        </p:nvPicPr>
        <p:blipFill>
          <a:blip r:embed="rId2"/>
          <a:stretch>
            <a:fillRect/>
          </a:stretch>
        </p:blipFill>
        <p:spPr>
          <a:xfrm>
            <a:off x="2570560" y="2233104"/>
            <a:ext cx="419100" cy="504825"/>
          </a:xfrm>
          <a:prstGeom prst="rect">
            <a:avLst/>
          </a:prstGeom>
        </p:spPr>
      </p:pic>
      <p:pic>
        <p:nvPicPr>
          <p:cNvPr id="10" name="Image 9"/>
          <p:cNvPicPr>
            <a:picLocks noChangeAspect="1"/>
          </p:cNvPicPr>
          <p:nvPr/>
        </p:nvPicPr>
        <p:blipFill>
          <a:blip r:embed="rId3"/>
          <a:stretch>
            <a:fillRect/>
          </a:stretch>
        </p:blipFill>
        <p:spPr>
          <a:xfrm>
            <a:off x="7319841" y="2175953"/>
            <a:ext cx="619125" cy="619125"/>
          </a:xfrm>
          <a:prstGeom prst="rect">
            <a:avLst/>
          </a:prstGeom>
        </p:spPr>
      </p:pic>
    </p:spTree>
    <p:extLst>
      <p:ext uri="{BB962C8B-B14F-4D97-AF65-F5344CB8AC3E}">
        <p14:creationId xmlns:p14="http://schemas.microsoft.com/office/powerpoint/2010/main" val="14972115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Comparer les tailles des .</a:t>
            </a:r>
            <a:r>
              <a:rPr lang="fr-FR" sz="1800" dirty="0" err="1"/>
              <a:t>obj</a:t>
            </a:r>
            <a:r>
              <a:rPr lang="fr-FR" sz="1800" dirty="0"/>
              <a:t> avec et sans /Z7</a:t>
            </a:r>
          </a:p>
          <a:p>
            <a:r>
              <a:rPr lang="fr-FR" sz="1800" dirty="0"/>
              <a:t>Générer un fichier PDB</a:t>
            </a:r>
          </a:p>
          <a:p>
            <a:r>
              <a:rPr lang="fr-FR" sz="1800" dirty="0"/>
              <a:t>Débugger un code avec les optimisations activées /O2</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Avec la solution Visual précédente</a:t>
            </a:r>
          </a:p>
          <a:p>
            <a:r>
              <a:rPr lang="fr-FR" sz="1800" dirty="0"/>
              <a:t>Compiler en </a:t>
            </a:r>
            <a:r>
              <a:rPr lang="fr-FR" sz="1800" dirty="0" err="1"/>
              <a:t>debug</a:t>
            </a:r>
            <a:r>
              <a:rPr lang="fr-FR" sz="1800" dirty="0"/>
              <a:t> et release et relever la taille du .</a:t>
            </a:r>
            <a:r>
              <a:rPr lang="fr-FR" sz="1800" dirty="0" err="1"/>
              <a:t>obj</a:t>
            </a:r>
            <a:endParaRPr lang="fr-FR" sz="1800" dirty="0"/>
          </a:p>
          <a:p>
            <a:r>
              <a:rPr lang="fr-FR" sz="1800" dirty="0"/>
              <a:t>En </a:t>
            </a:r>
            <a:r>
              <a:rPr lang="fr-FR" sz="1800" dirty="0" err="1"/>
              <a:t>debug</a:t>
            </a:r>
            <a:r>
              <a:rPr lang="fr-FR" sz="1800" dirty="0"/>
              <a:t>, explorer les options /Z7 /ZI et /Zi et notez les fichiers créés</a:t>
            </a:r>
          </a:p>
          <a:p>
            <a:r>
              <a:rPr lang="fr-FR" sz="1800" dirty="0"/>
              <a:t>En release, ajoutez les informations de </a:t>
            </a:r>
            <a:r>
              <a:rPr lang="fr-FR" sz="1800" dirty="0" err="1"/>
              <a:t>debug</a:t>
            </a:r>
            <a:r>
              <a:rPr lang="fr-FR" sz="1800" dirty="0"/>
              <a:t> et déboguer votre programme</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732515"/>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399935" y="4282606"/>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Quelle est la solution la plus légère pour le disque ?</a:t>
            </a:r>
          </a:p>
        </p:txBody>
      </p:sp>
    </p:spTree>
    <p:extLst>
      <p:ext uri="{BB962C8B-B14F-4D97-AF65-F5344CB8AC3E}">
        <p14:creationId xmlns:p14="http://schemas.microsoft.com/office/powerpoint/2010/main" val="133305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sz="quarter" idx="13"/>
          </p:nvPr>
        </p:nvSpPr>
        <p:spPr/>
        <p:txBody>
          <a:bodyPr/>
          <a:lstStyle/>
          <a:p>
            <a:endParaRPr lang="fr-FR" dirty="0"/>
          </a:p>
        </p:txBody>
      </p:sp>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a:xfrm>
            <a:off x="654844" y="471118"/>
            <a:ext cx="6314612" cy="302634"/>
          </a:xfrm>
        </p:spPr>
        <p:txBody>
          <a:bodyPr/>
          <a:lstStyle/>
          <a:p>
            <a:r>
              <a:rPr lang="en-US" dirty="0" smtClean="0"/>
              <a:t>Les </a:t>
            </a:r>
            <a:r>
              <a:rPr lang="fr-FR" dirty="0" smtClean="0"/>
              <a:t>règles</a:t>
            </a:r>
            <a:r>
              <a:rPr lang="en-US" dirty="0" smtClean="0"/>
              <a:t> du jeu pendant la formation</a:t>
            </a:r>
            <a:endParaRPr lang="en-US" dirty="0"/>
          </a:p>
        </p:txBody>
      </p:sp>
      <p:sp>
        <p:nvSpPr>
          <p:cNvPr id="9" name="Espace réservé du texte 8"/>
          <p:cNvSpPr>
            <a:spLocks noGrp="1"/>
          </p:cNvSpPr>
          <p:nvPr>
            <p:ph type="body" sz="quarter" idx="10"/>
          </p:nvPr>
        </p:nvSpPr>
        <p:spPr/>
        <p:txBody>
          <a:bodyPr/>
          <a:lstStyle/>
          <a:p>
            <a:endParaRPr lang="fr-FR"/>
          </a:p>
        </p:txBody>
      </p:sp>
      <p:sp>
        <p:nvSpPr>
          <p:cNvPr id="5" name="Espace réservé du texte 4"/>
          <p:cNvSpPr txBox="1">
            <a:spLocks/>
          </p:cNvSpPr>
          <p:nvPr/>
        </p:nvSpPr>
        <p:spPr>
          <a:xfrm>
            <a:off x="1262288" y="1897081"/>
            <a:ext cx="4135384" cy="3216843"/>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Pas de téléphone</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Pas de travail à côté</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Discutez et partagez </a:t>
            </a:r>
            <a:r>
              <a:rPr lang="fr-FR" sz="2667" dirty="0" smtClean="0"/>
              <a:t>!</a:t>
            </a:r>
            <a:endParaRPr lang="fr-FR" sz="2667"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667"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251" y="1550426"/>
            <a:ext cx="3489414" cy="1687814"/>
          </a:xfrm>
          <a:prstGeom prst="rect">
            <a:avLst/>
          </a:prstGeom>
        </p:spPr>
      </p:pic>
      <p:sp>
        <p:nvSpPr>
          <p:cNvPr id="6" name="Espace réservé du texte 4"/>
          <p:cNvSpPr txBox="1">
            <a:spLocks/>
          </p:cNvSpPr>
          <p:nvPr/>
        </p:nvSpPr>
        <p:spPr>
          <a:xfrm>
            <a:off x="6778387" y="3756114"/>
            <a:ext cx="1581142" cy="1357810"/>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lvl="1" indent="0">
              <a:lnSpc>
                <a:spcPct val="150000"/>
              </a:lnSpc>
              <a:spcAft>
                <a:spcPts val="667"/>
              </a:spcAft>
              <a:buClr>
                <a:schemeClr val="accent1">
                  <a:lumMod val="75000"/>
                </a:schemeClr>
              </a:buClr>
              <a:buSzPct val="100000"/>
              <a:buNone/>
              <a:defRPr/>
            </a:pPr>
            <a:r>
              <a:rPr lang="fr-FR" sz="2222" dirty="0"/>
              <a:t>9H </a:t>
            </a:r>
            <a:r>
              <a:rPr lang="fr-FR" sz="2222" dirty="0">
                <a:sym typeface="Wingdings" panose="05000000000000000000" pitchFamily="2" charset="2"/>
              </a:rPr>
              <a:t> 12H</a:t>
            </a:r>
            <a:endParaRPr lang="fr-FR" sz="2222" dirty="0"/>
          </a:p>
          <a:p>
            <a:pPr marL="0" lvl="1" indent="0">
              <a:lnSpc>
                <a:spcPct val="150000"/>
              </a:lnSpc>
              <a:spcAft>
                <a:spcPts val="667"/>
              </a:spcAft>
              <a:buClr>
                <a:schemeClr val="accent1">
                  <a:lumMod val="75000"/>
                </a:schemeClr>
              </a:buClr>
              <a:buSzPct val="100000"/>
              <a:buNone/>
              <a:defRPr/>
            </a:pPr>
            <a:r>
              <a:rPr lang="fr-FR" sz="2222" dirty="0"/>
              <a:t>14H </a:t>
            </a:r>
            <a:r>
              <a:rPr lang="fr-FR" sz="2222" dirty="0">
                <a:sym typeface="Wingdings" panose="05000000000000000000" pitchFamily="2" charset="2"/>
              </a:rPr>
              <a:t>17H</a:t>
            </a:r>
            <a:endParaRPr lang="fr-FR" sz="2222"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222"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222" dirty="0"/>
          </a:p>
        </p:txBody>
      </p:sp>
      <p:sp>
        <p:nvSpPr>
          <p:cNvPr id="7" name="ZoneTexte 6"/>
          <p:cNvSpPr txBox="1"/>
          <p:nvPr/>
        </p:nvSpPr>
        <p:spPr>
          <a:xfrm>
            <a:off x="6739913" y="3387567"/>
            <a:ext cx="1157689" cy="4342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fr-FR" sz="2222" dirty="0"/>
              <a:t>Horaires</a:t>
            </a:r>
          </a:p>
        </p:txBody>
      </p:sp>
    </p:spTree>
    <p:extLst>
      <p:ext uri="{BB962C8B-B14F-4D97-AF65-F5344CB8AC3E}">
        <p14:creationId xmlns:p14="http://schemas.microsoft.com/office/powerpoint/2010/main" val="1765499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Modifier et continuer</a:t>
            </a:r>
            <a:endParaRPr lang="fr-FR" dirty="0"/>
          </a:p>
        </p:txBody>
      </p:sp>
      <p:sp>
        <p:nvSpPr>
          <p:cNvPr id="3" name="Espace réservé du texte 2"/>
          <p:cNvSpPr>
            <a:spLocks noGrp="1"/>
          </p:cNvSpPr>
          <p:nvPr>
            <p:ph type="body" sz="quarter" idx="10"/>
          </p:nvPr>
        </p:nvSpPr>
        <p:spPr/>
        <p:txBody>
          <a:bodyPr/>
          <a:lstStyle/>
          <a:p>
            <a:endParaRPr lang="fr-FR"/>
          </a:p>
        </p:txBody>
      </p:sp>
      <p:sp>
        <p:nvSpPr>
          <p:cNvPr id="8" name="Espace réservé du contenu 7"/>
          <p:cNvSpPr>
            <a:spLocks noGrp="1"/>
          </p:cNvSpPr>
          <p:nvPr>
            <p:ph idx="4294967295"/>
          </p:nvPr>
        </p:nvSpPr>
        <p:spPr>
          <a:xfrm>
            <a:off x="1615155" y="2034164"/>
            <a:ext cx="9191625" cy="2586038"/>
          </a:xfrm>
        </p:spPr>
        <p:txBody>
          <a:bodyPr>
            <a:normAutofit/>
          </a:bodyPr>
          <a:lstStyle/>
          <a:p>
            <a:r>
              <a:rPr lang="fr-FR" sz="1778" dirty="0"/>
              <a:t>Dans le projet précédent, générez les infos de </a:t>
            </a:r>
            <a:r>
              <a:rPr lang="fr-FR" sz="1778" dirty="0" err="1"/>
              <a:t>debug</a:t>
            </a:r>
            <a:r>
              <a:rPr lang="fr-FR" sz="1778" dirty="0"/>
              <a:t> au format /ZI</a:t>
            </a:r>
          </a:p>
          <a:p>
            <a:r>
              <a:rPr lang="fr-FR" sz="1778" dirty="0"/>
              <a:t>Vérifiez que l’option «  Modifier et continuer » est active dans :</a:t>
            </a:r>
            <a:br>
              <a:rPr lang="fr-FR" sz="1778" dirty="0"/>
            </a:br>
            <a:r>
              <a:rPr lang="fr-FR" sz="1778" b="1" dirty="0"/>
              <a:t>Outils </a:t>
            </a:r>
            <a:r>
              <a:rPr lang="fr-FR" sz="1778" b="1" dirty="0">
                <a:sym typeface="Wingdings" panose="05000000000000000000" pitchFamily="2" charset="2"/>
              </a:rPr>
              <a:t></a:t>
            </a:r>
            <a:r>
              <a:rPr lang="fr-FR" sz="1778" b="1" dirty="0"/>
              <a:t> options </a:t>
            </a:r>
            <a:r>
              <a:rPr lang="fr-FR" sz="1778" b="1" dirty="0">
                <a:sym typeface="Wingdings" panose="05000000000000000000" pitchFamily="2" charset="2"/>
              </a:rPr>
              <a:t></a:t>
            </a:r>
            <a:r>
              <a:rPr lang="fr-FR" sz="1778" b="1" dirty="0"/>
              <a:t> débogage </a:t>
            </a:r>
            <a:r>
              <a:rPr lang="fr-FR" sz="1778" b="1" dirty="0">
                <a:sym typeface="Wingdings" panose="05000000000000000000" pitchFamily="2" charset="2"/>
              </a:rPr>
              <a:t></a:t>
            </a:r>
            <a:r>
              <a:rPr lang="fr-FR" sz="1778" b="1" dirty="0"/>
              <a:t> général</a:t>
            </a:r>
          </a:p>
          <a:p>
            <a:r>
              <a:rPr lang="fr-FR" sz="1778" dirty="0"/>
              <a:t>Placer un point d’arrêt et modifier le code sur la ligne d’arrêt</a:t>
            </a:r>
          </a:p>
          <a:p>
            <a:r>
              <a:rPr lang="fr-FR" sz="1778" dirty="0"/>
              <a:t>Faites de même en modifiant du code au dessus du point d’arrêt</a:t>
            </a:r>
          </a:p>
        </p:txBody>
      </p:sp>
      <p:sp>
        <p:nvSpPr>
          <p:cNvPr id="9" name="Espace réservé du contenu 7"/>
          <p:cNvSpPr txBox="1">
            <a:spLocks/>
          </p:cNvSpPr>
          <p:nvPr/>
        </p:nvSpPr>
        <p:spPr>
          <a:xfrm>
            <a:off x="4812615" y="4382687"/>
            <a:ext cx="4255423" cy="84059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1778" dirty="0">
                <a:sym typeface="Wingdings" panose="05000000000000000000" pitchFamily="2" charset="2"/>
              </a:rPr>
              <a:t></a:t>
            </a:r>
            <a:r>
              <a:rPr lang="fr-FR" sz="1778" dirty="0"/>
              <a:t>C’est pratique mais pas magique </a:t>
            </a:r>
            <a:r>
              <a:rPr lang="fr-FR" sz="1778" dirty="0">
                <a:sym typeface="Wingdings" panose="05000000000000000000" pitchFamily="2" charset="2"/>
              </a:rPr>
              <a:t></a:t>
            </a:r>
            <a:endParaRPr lang="fr-FR" sz="1778" dirty="0"/>
          </a:p>
        </p:txBody>
      </p:sp>
    </p:spTree>
    <p:extLst>
      <p:ext uri="{BB962C8B-B14F-4D97-AF65-F5344CB8AC3E}">
        <p14:creationId xmlns:p14="http://schemas.microsoft.com/office/powerpoint/2010/main" val="349138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warnings et de styles</a:t>
            </a:r>
            <a:endParaRPr lang="fr-FR" dirty="0"/>
          </a:p>
        </p:txBody>
      </p:sp>
      <p:sp>
        <p:nvSpPr>
          <p:cNvPr id="5" name="Espace réservé du texte 4"/>
          <p:cNvSpPr>
            <a:spLocks noGrp="1"/>
          </p:cNvSpPr>
          <p:nvPr>
            <p:ph type="body" sz="quarter" idx="10"/>
          </p:nvPr>
        </p:nvSpPr>
        <p:spPr/>
        <p:txBody>
          <a:bodyPr/>
          <a:lstStyle/>
          <a:p>
            <a:r>
              <a:rPr lang="fr-FR" dirty="0" smtClean="0"/>
              <a:t>Utiliser un compilateur rigoureux</a:t>
            </a:r>
            <a:endParaRPr lang="fr-FR" dirty="0"/>
          </a:p>
        </p:txBody>
      </p:sp>
      <p:sp>
        <p:nvSpPr>
          <p:cNvPr id="11" name="Espace réservé du texte 10"/>
          <p:cNvSpPr>
            <a:spLocks noGrp="1"/>
          </p:cNvSpPr>
          <p:nvPr>
            <p:ph type="body" idx="4294967295"/>
          </p:nvPr>
        </p:nvSpPr>
        <p:spPr>
          <a:xfrm>
            <a:off x="581114" y="1496728"/>
            <a:ext cx="4240213" cy="496887"/>
          </a:xfrm>
        </p:spPr>
        <p:txBody>
          <a:bodyPr/>
          <a:lstStyle/>
          <a:p>
            <a:r>
              <a:rPr lang="fr-FR" dirty="0" smtClean="0">
                <a:solidFill>
                  <a:schemeClr val="bg1"/>
                </a:solidFill>
              </a:rPr>
              <a:t>GCC</a:t>
            </a:r>
            <a:endParaRPr lang="fr-FR" dirty="0">
              <a:solidFill>
                <a:schemeClr val="bg1"/>
              </a:solidFill>
            </a:endParaRPr>
          </a:p>
        </p:txBody>
      </p:sp>
      <p:sp>
        <p:nvSpPr>
          <p:cNvPr id="12" name="Espace réservé du contenu 11"/>
          <p:cNvSpPr>
            <a:spLocks noGrp="1"/>
          </p:cNvSpPr>
          <p:nvPr>
            <p:ph sz="half" idx="4294967295"/>
          </p:nvPr>
        </p:nvSpPr>
        <p:spPr>
          <a:xfrm>
            <a:off x="581114" y="1993615"/>
            <a:ext cx="4494213" cy="3552825"/>
          </a:xfrm>
        </p:spPr>
        <p:txBody>
          <a:bodyPr>
            <a:normAutofit lnSpcReduction="10000"/>
          </a:bodyPr>
          <a:lstStyle/>
          <a:p>
            <a:r>
              <a:rPr lang="fr-FR" sz="1556" dirty="0">
                <a:solidFill>
                  <a:schemeClr val="bg1"/>
                </a:solidFill>
              </a:rPr>
              <a:t>-</a:t>
            </a:r>
            <a:r>
              <a:rPr lang="fr-FR" sz="1556" dirty="0" smtClean="0">
                <a:solidFill>
                  <a:schemeClr val="bg1"/>
                </a:solidFill>
              </a:rPr>
              <a:t>Wall</a:t>
            </a:r>
          </a:p>
          <a:p>
            <a:r>
              <a:rPr lang="fr-FR" sz="1556" dirty="0" smtClean="0">
                <a:solidFill>
                  <a:schemeClr val="bg1"/>
                </a:solidFill>
              </a:rPr>
              <a:t>-</a:t>
            </a:r>
            <a:r>
              <a:rPr lang="fr-FR" sz="1556" dirty="0" err="1" smtClean="0">
                <a:solidFill>
                  <a:schemeClr val="bg1"/>
                </a:solidFill>
              </a:rPr>
              <a:t>Wextra</a:t>
            </a:r>
            <a:endParaRPr lang="fr-FR" sz="1556" dirty="0">
              <a:solidFill>
                <a:schemeClr val="bg1"/>
              </a:solidFill>
            </a:endParaRPr>
          </a:p>
          <a:p>
            <a:r>
              <a:rPr lang="fr-FR" sz="1556" dirty="0">
                <a:solidFill>
                  <a:schemeClr val="bg1"/>
                </a:solidFill>
              </a:rPr>
              <a:t>-</a:t>
            </a:r>
            <a:r>
              <a:rPr lang="fr-FR" sz="1556" dirty="0" err="1">
                <a:solidFill>
                  <a:schemeClr val="bg1"/>
                </a:solidFill>
              </a:rPr>
              <a:t>Werror</a:t>
            </a:r>
            <a:endParaRPr lang="fr-FR" sz="1556" dirty="0">
              <a:solidFill>
                <a:schemeClr val="bg1"/>
              </a:solidFill>
            </a:endParaRPr>
          </a:p>
          <a:p>
            <a:r>
              <a:rPr lang="fr-FR" sz="1556" dirty="0">
                <a:solidFill>
                  <a:schemeClr val="bg1"/>
                </a:solidFill>
              </a:rPr>
              <a:t>-</a:t>
            </a:r>
            <a:r>
              <a:rPr lang="fr-FR" sz="1556" dirty="0" err="1">
                <a:solidFill>
                  <a:schemeClr val="bg1"/>
                </a:solidFill>
              </a:rPr>
              <a:t>std</a:t>
            </a:r>
            <a:r>
              <a:rPr lang="fr-FR" sz="1556" dirty="0">
                <a:solidFill>
                  <a:schemeClr val="bg1"/>
                </a:solidFill>
              </a:rPr>
              <a:t>=C++[11, 14, </a:t>
            </a:r>
            <a:r>
              <a:rPr lang="fr-FR" sz="1556" dirty="0" smtClean="0">
                <a:solidFill>
                  <a:schemeClr val="bg1"/>
                </a:solidFill>
              </a:rPr>
              <a:t>17]</a:t>
            </a:r>
            <a:endParaRPr lang="fr-FR" sz="1556" dirty="0">
              <a:solidFill>
                <a:schemeClr val="bg1"/>
              </a:solidFill>
            </a:endParaRPr>
          </a:p>
          <a:p>
            <a:endParaRPr lang="fr-FR" sz="1556" dirty="0">
              <a:solidFill>
                <a:schemeClr val="bg1"/>
              </a:solidFill>
            </a:endParaRPr>
          </a:p>
          <a:p>
            <a:endParaRPr lang="fr-FR" sz="1556" dirty="0">
              <a:solidFill>
                <a:schemeClr val="bg1"/>
              </a:solidFill>
            </a:endParaRPr>
          </a:p>
          <a:p>
            <a:endParaRPr lang="fr-FR" sz="1556" dirty="0" smtClean="0">
              <a:solidFill>
                <a:schemeClr val="bg1"/>
              </a:solidFill>
            </a:endParaRPr>
          </a:p>
          <a:p>
            <a:endParaRPr lang="fr-FR" sz="1556" dirty="0">
              <a:solidFill>
                <a:schemeClr val="bg1"/>
              </a:solidFill>
            </a:endParaRPr>
          </a:p>
          <a:p>
            <a:r>
              <a:rPr lang="fr-FR" sz="1556" dirty="0">
                <a:solidFill>
                  <a:schemeClr val="bg1"/>
                </a:solidFill>
              </a:rPr>
              <a:t>#</a:t>
            </a:r>
            <a:r>
              <a:rPr lang="fr-FR" sz="1556" dirty="0" err="1">
                <a:solidFill>
                  <a:schemeClr val="bg1"/>
                </a:solidFill>
              </a:rPr>
              <a:t>pragma</a:t>
            </a:r>
            <a:r>
              <a:rPr lang="fr-FR" sz="1556" dirty="0">
                <a:solidFill>
                  <a:schemeClr val="bg1"/>
                </a:solidFill>
              </a:rPr>
              <a:t> GCC diagnostic push</a:t>
            </a:r>
            <a:br>
              <a:rPr lang="fr-FR" sz="1556" dirty="0">
                <a:solidFill>
                  <a:schemeClr val="bg1"/>
                </a:solidFill>
              </a:rPr>
            </a:br>
            <a:r>
              <a:rPr lang="fr-FR" sz="1556" dirty="0">
                <a:solidFill>
                  <a:schemeClr val="bg1"/>
                </a:solidFill>
              </a:rPr>
              <a:t>#</a:t>
            </a:r>
            <a:r>
              <a:rPr lang="fr-FR" sz="1556" dirty="0" err="1">
                <a:solidFill>
                  <a:schemeClr val="bg1"/>
                </a:solidFill>
              </a:rPr>
              <a:t>pragma</a:t>
            </a:r>
            <a:r>
              <a:rPr lang="fr-FR" sz="1556" dirty="0">
                <a:solidFill>
                  <a:schemeClr val="bg1"/>
                </a:solidFill>
              </a:rPr>
              <a:t> GCC diagnostic </a:t>
            </a:r>
            <a:r>
              <a:rPr lang="fr-FR" sz="1556" dirty="0" err="1">
                <a:solidFill>
                  <a:schemeClr val="bg1"/>
                </a:solidFill>
              </a:rPr>
              <a:t>ignored</a:t>
            </a:r>
            <a:r>
              <a:rPr lang="fr-FR" sz="1556" dirty="0">
                <a:solidFill>
                  <a:schemeClr val="bg1"/>
                </a:solidFill>
              </a:rPr>
              <a:t> "-</a:t>
            </a:r>
            <a:r>
              <a:rPr lang="fr-FR" sz="1556" dirty="0" err="1" smtClean="0">
                <a:solidFill>
                  <a:schemeClr val="bg1"/>
                </a:solidFill>
              </a:rPr>
              <a:t>Wunused-parameter</a:t>
            </a:r>
            <a:r>
              <a:rPr lang="fr-FR" sz="1556" dirty="0" smtClean="0">
                <a:solidFill>
                  <a:schemeClr val="bg1"/>
                </a:solidFill>
              </a:rPr>
              <a:t>"</a:t>
            </a:r>
            <a:r>
              <a:rPr lang="fr-FR" sz="1556" dirty="0" smtClean="0">
                <a:solidFill>
                  <a:schemeClr val="bg1"/>
                </a:solidFill>
              </a:rPr>
              <a:t> </a:t>
            </a:r>
          </a:p>
          <a:p>
            <a:r>
              <a:rPr lang="fr-FR" sz="1556" dirty="0">
                <a:solidFill>
                  <a:schemeClr val="bg1"/>
                </a:solidFill>
              </a:rPr>
              <a:t>#</a:t>
            </a:r>
            <a:r>
              <a:rPr lang="fr-FR" sz="1556" dirty="0" err="1">
                <a:solidFill>
                  <a:schemeClr val="bg1"/>
                </a:solidFill>
              </a:rPr>
              <a:t>pragma</a:t>
            </a:r>
            <a:r>
              <a:rPr lang="fr-FR" sz="1556" dirty="0">
                <a:solidFill>
                  <a:schemeClr val="bg1"/>
                </a:solidFill>
              </a:rPr>
              <a:t> GCC diagnostic </a:t>
            </a:r>
            <a:r>
              <a:rPr lang="fr-FR" sz="1556" dirty="0" smtClean="0">
                <a:solidFill>
                  <a:schemeClr val="bg1"/>
                </a:solidFill>
              </a:rPr>
              <a:t>pop</a:t>
            </a:r>
            <a:endParaRPr lang="fr-FR" sz="1556" dirty="0">
              <a:solidFill>
                <a:schemeClr val="bg1"/>
              </a:solidFill>
            </a:endParaRPr>
          </a:p>
          <a:p>
            <a:pPr lvl="1"/>
            <a:endParaRPr lang="fr-FR" sz="1556" dirty="0"/>
          </a:p>
        </p:txBody>
      </p:sp>
      <p:sp>
        <p:nvSpPr>
          <p:cNvPr id="13" name="Espace réservé du texte 12"/>
          <p:cNvSpPr>
            <a:spLocks noGrp="1"/>
          </p:cNvSpPr>
          <p:nvPr>
            <p:ph type="body" sz="quarter" idx="4294967295"/>
          </p:nvPr>
        </p:nvSpPr>
        <p:spPr>
          <a:xfrm>
            <a:off x="5577957" y="1400919"/>
            <a:ext cx="4240212" cy="512762"/>
          </a:xfrm>
        </p:spPr>
        <p:txBody>
          <a:bodyPr/>
          <a:lstStyle/>
          <a:p>
            <a:r>
              <a:rPr lang="fr-FR" dirty="0" smtClean="0"/>
              <a:t>MSVC</a:t>
            </a:r>
            <a:endParaRPr lang="fr-FR" dirty="0"/>
          </a:p>
        </p:txBody>
      </p:sp>
      <p:sp>
        <p:nvSpPr>
          <p:cNvPr id="14" name="Espace réservé du contenu 13"/>
          <p:cNvSpPr>
            <a:spLocks noGrp="1"/>
          </p:cNvSpPr>
          <p:nvPr>
            <p:ph sz="quarter" idx="4294967295"/>
          </p:nvPr>
        </p:nvSpPr>
        <p:spPr>
          <a:xfrm>
            <a:off x="5768338" y="1993615"/>
            <a:ext cx="4494212" cy="2927350"/>
          </a:xfrm>
        </p:spPr>
        <p:txBody>
          <a:bodyPr>
            <a:noAutofit/>
          </a:bodyPr>
          <a:lstStyle/>
          <a:p>
            <a:r>
              <a:rPr lang="fr-FR" sz="1556" dirty="0"/>
              <a:t>/W0 = aucun warning</a:t>
            </a:r>
          </a:p>
          <a:p>
            <a:r>
              <a:rPr lang="fr-FR" sz="1556" dirty="0"/>
              <a:t>/W1 = grave (par défaut ligne de commande)</a:t>
            </a:r>
          </a:p>
          <a:p>
            <a:r>
              <a:rPr lang="fr-FR" sz="1556" dirty="0"/>
              <a:t>/W2 = /W1 + significatif</a:t>
            </a:r>
          </a:p>
          <a:p>
            <a:r>
              <a:rPr lang="fr-FR" sz="1556" dirty="0"/>
              <a:t>/W3 = /W2 + qualité de production (par défaut IDE)</a:t>
            </a:r>
          </a:p>
          <a:p>
            <a:r>
              <a:rPr lang="fr-FR" sz="1556" dirty="0"/>
              <a:t>/W4 = /W3 + informatif</a:t>
            </a:r>
          </a:p>
          <a:p>
            <a:endParaRPr lang="fr-FR" sz="1556" dirty="0" smtClean="0"/>
          </a:p>
          <a:p>
            <a:r>
              <a:rPr lang="fr-FR" sz="1556" dirty="0" smtClean="0"/>
              <a:t>/</a:t>
            </a:r>
            <a:r>
              <a:rPr lang="fr-FR" sz="1556" dirty="0"/>
              <a:t>Wall = /W4 </a:t>
            </a:r>
            <a:r>
              <a:rPr lang="fr-FR" sz="1556" dirty="0" smtClean="0"/>
              <a:t>+</a:t>
            </a:r>
            <a:endParaRPr lang="fr-FR" sz="1556" dirty="0"/>
          </a:p>
          <a:p>
            <a:r>
              <a:rPr lang="fr-FR" sz="1556" dirty="0" smtClean="0"/>
              <a:t>/WX</a:t>
            </a:r>
            <a:endParaRPr lang="fr-FR" sz="1556" dirty="0"/>
          </a:p>
          <a:p>
            <a:r>
              <a:rPr lang="en-US" sz="1556" dirty="0"/>
              <a:t>#pragma warning( push )</a:t>
            </a:r>
            <a:br>
              <a:rPr lang="en-US" sz="1556" dirty="0"/>
            </a:br>
            <a:r>
              <a:rPr lang="en-US" sz="1556" dirty="0"/>
              <a:t>#pragma warning( disable : 4100 </a:t>
            </a:r>
            <a:r>
              <a:rPr lang="en-US" sz="1556" dirty="0" smtClean="0"/>
              <a:t>)</a:t>
            </a:r>
          </a:p>
          <a:p>
            <a:r>
              <a:rPr lang="en-US" sz="1556" dirty="0"/>
              <a:t>#pragma warning( </a:t>
            </a:r>
            <a:r>
              <a:rPr lang="en-US" sz="1556" dirty="0" smtClean="0"/>
              <a:t>pop </a:t>
            </a:r>
            <a:r>
              <a:rPr lang="en-US" sz="1556" dirty="0"/>
              <a:t>)</a:t>
            </a:r>
            <a:endParaRPr lang="fr-FR" sz="1556"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414" y="3828319"/>
            <a:ext cx="641446" cy="681724"/>
          </a:xfrm>
          <a:prstGeom prst="rect">
            <a:avLst/>
          </a:prstGeom>
        </p:spPr>
      </p:pic>
    </p:spTree>
    <p:extLst>
      <p:ext uri="{BB962C8B-B14F-4D97-AF65-F5344CB8AC3E}">
        <p14:creationId xmlns:p14="http://schemas.microsoft.com/office/powerpoint/2010/main" val="24921535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654958" y="1673220"/>
            <a:ext cx="3786852" cy="2728979"/>
          </a:xfrm>
        </p:spPr>
        <p:txBody>
          <a:bodyPr/>
          <a:lstStyle/>
          <a:p>
            <a:r>
              <a:rPr lang="fr-FR" sz="1800" dirty="0"/>
              <a:t>« </a:t>
            </a:r>
            <a:r>
              <a:rPr lang="fr-FR" sz="1800" dirty="0" err="1"/>
              <a:t>Proprifier</a:t>
            </a:r>
            <a:r>
              <a:rPr lang="fr-FR" sz="1800" dirty="0"/>
              <a:t> » un code existant à l’aide des warnings </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Renseigner le script build_and_run.bat du dossier </a:t>
            </a:r>
            <a:br>
              <a:rPr lang="fr-FR" sz="1800" dirty="0"/>
            </a:br>
            <a:r>
              <a:rPr lang="fr-FR" sz="1800" dirty="0"/>
              <a:t>« exercices\</a:t>
            </a:r>
            <a:r>
              <a:rPr lang="fr-FR" sz="1800" dirty="0" err="1"/>
              <a:t>compilerOptions</a:t>
            </a:r>
            <a:r>
              <a:rPr lang="fr-FR" sz="1800" dirty="0"/>
              <a:t>\warnings »</a:t>
            </a:r>
          </a:p>
          <a:p>
            <a:r>
              <a:rPr lang="fr-FR" sz="1800" dirty="0"/>
              <a:t>Lancer le script</a:t>
            </a:r>
          </a:p>
          <a:p>
            <a:r>
              <a:rPr lang="fr-FR" sz="1800" dirty="0"/>
              <a:t>Ce projet compile sans problème avec l’option /W0</a:t>
            </a:r>
          </a:p>
          <a:p>
            <a:r>
              <a:rPr lang="fr-FR" sz="1800" dirty="0"/>
              <a:t>Paramétrer le projet en /W4</a:t>
            </a:r>
          </a:p>
          <a:p>
            <a:r>
              <a:rPr lang="fr-FR" sz="1800" dirty="0"/>
              <a:t>Corriger les warnings !</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591743"/>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411126" y="4066435"/>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Sans compiler, en /Wall combien repérez-vous de warnings potentiels ? Relever le vrai </a:t>
            </a:r>
            <a:r>
              <a:rPr lang="fr-FR" sz="1500" dirty="0" smtClean="0">
                <a:solidFill>
                  <a:schemeClr val="bg1"/>
                </a:solidFill>
              </a:rPr>
              <a:t>nombre</a:t>
            </a:r>
            <a:endParaRPr lang="fr-FR" sz="1500" dirty="0">
              <a:solidFill>
                <a:schemeClr val="bg1"/>
              </a:solidFill>
            </a:endParaRPr>
          </a:p>
          <a:p>
            <a:r>
              <a:rPr lang="fr-FR" sz="1500" dirty="0">
                <a:solidFill>
                  <a:schemeClr val="bg1"/>
                </a:solidFill>
              </a:rPr>
              <a:t>Sans compiler, en /W4 combien repérez-vous de warnings potentiels ? Relever le vrai nombre</a:t>
            </a:r>
          </a:p>
        </p:txBody>
      </p:sp>
    </p:spTree>
    <p:extLst>
      <p:ext uri="{BB962C8B-B14F-4D97-AF65-F5344CB8AC3E}">
        <p14:creationId xmlns:p14="http://schemas.microsoft.com/office/powerpoint/2010/main" val="3816194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680596" y="3074751"/>
            <a:ext cx="4250418" cy="402518"/>
          </a:xfrm>
        </p:spPr>
        <p:txBody>
          <a:bodyPr rtlCol="0">
            <a:noAutofit/>
          </a:bodyPr>
          <a:lstStyle/>
          <a:p>
            <a:pPr algn="r" rtl="0"/>
            <a:r>
              <a:rPr lang="fr-FR" sz="3500" dirty="0">
                <a:solidFill>
                  <a:schemeClr val="bg1"/>
                </a:solidFill>
              </a:rPr>
              <a:t>Projet de groupe</a:t>
            </a:r>
          </a:p>
        </p:txBody>
      </p:sp>
      <p:sp>
        <p:nvSpPr>
          <p:cNvPr id="6" name="ZoneTexte 5"/>
          <p:cNvSpPr txBox="1"/>
          <p:nvPr/>
        </p:nvSpPr>
        <p:spPr>
          <a:xfrm>
            <a:off x="598283" y="-65175"/>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05</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961518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654958" y="1673220"/>
            <a:ext cx="3786852" cy="2728979"/>
          </a:xfrm>
        </p:spPr>
        <p:txBody>
          <a:bodyPr/>
          <a:lstStyle/>
          <a:p>
            <a:r>
              <a:rPr lang="fr-FR" sz="1800" dirty="0"/>
              <a:t>Mettre en place un projet « parfait »</a:t>
            </a:r>
          </a:p>
          <a:p>
            <a:r>
              <a:rPr lang="fr-FR" sz="1800" dirty="0"/>
              <a:t>Une entête précompilée</a:t>
            </a:r>
          </a:p>
          <a:p>
            <a:r>
              <a:rPr lang="fr-FR" sz="1800" dirty="0"/>
              <a:t>Une lib externe dans une dll </a:t>
            </a:r>
          </a:p>
          <a:p>
            <a:r>
              <a:rPr lang="fr-FR" sz="1800" dirty="0"/>
              <a:t>Des </a:t>
            </a:r>
            <a:r>
              <a:rPr lang="fr-FR" sz="1800" dirty="0" err="1"/>
              <a:t>lambdas</a:t>
            </a:r>
            <a:endParaRPr lang="fr-FR" sz="1800" dirty="0"/>
          </a:p>
          <a:p>
            <a:r>
              <a:rPr lang="fr-FR" sz="1800" dirty="0"/>
              <a:t>Option de compilation /W4</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Tout ce qu’on a vu</a:t>
            </a:r>
          </a:p>
          <a:p>
            <a:r>
              <a:rPr lang="fr-FR" sz="1800" dirty="0"/>
              <a:t>Mettez sur papier votre projet</a:t>
            </a:r>
          </a:p>
          <a:p>
            <a:r>
              <a:rPr lang="fr-FR" sz="1800" dirty="0"/>
              <a:t>CMAKE / QMAKE ou directement Visual Studio</a:t>
            </a:r>
          </a:p>
          <a:p>
            <a:r>
              <a:rPr lang="fr-FR" sz="1800" dirty="0"/>
              <a:t>Sujet libre</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5579214" y="3554053"/>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smtClean="0">
                <a:solidFill>
                  <a:srgbClr val="ED7D31"/>
                </a:solidFill>
              </a:rPr>
              <a:t>Attention /!\</a:t>
            </a:r>
            <a:endParaRPr lang="fr-FR" sz="2000" b="1" dirty="0">
              <a:solidFill>
                <a:srgbClr val="ED7D31"/>
              </a:solidFill>
            </a:endParaRPr>
          </a:p>
        </p:txBody>
      </p:sp>
      <p:sp>
        <p:nvSpPr>
          <p:cNvPr id="13" name="Espace réservé du contenu 11"/>
          <p:cNvSpPr txBox="1">
            <a:spLocks/>
          </p:cNvSpPr>
          <p:nvPr/>
        </p:nvSpPr>
        <p:spPr>
          <a:xfrm>
            <a:off x="5665750" y="4107079"/>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2000" dirty="0" smtClean="0">
                <a:solidFill>
                  <a:srgbClr val="FF0000"/>
                </a:solidFill>
              </a:rPr>
              <a:t>Un incroyable lot à gagner !</a:t>
            </a:r>
            <a:endParaRPr lang="fr-FR" sz="2000" dirty="0">
              <a:solidFill>
                <a:srgbClr val="FF0000"/>
              </a:solidFill>
            </a:endParaRPr>
          </a:p>
        </p:txBody>
      </p:sp>
    </p:spTree>
    <p:extLst>
      <p:ext uri="{BB962C8B-B14F-4D97-AF65-F5344CB8AC3E}">
        <p14:creationId xmlns:p14="http://schemas.microsoft.com/office/powerpoint/2010/main" val="24183651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700755" y="2735483"/>
            <a:ext cx="4160972" cy="402518"/>
          </a:xfrm>
        </p:spPr>
        <p:txBody>
          <a:bodyPr rtlCol="0">
            <a:noAutofit/>
          </a:bodyPr>
          <a:lstStyle/>
          <a:p>
            <a:pPr algn="r" rtl="0"/>
            <a:r>
              <a:rPr lang="fr-FR" sz="3500" dirty="0">
                <a:solidFill>
                  <a:schemeClr val="bg1"/>
                </a:solidFill>
              </a:rPr>
              <a:t>Un mot sur la « </a:t>
            </a:r>
            <a:r>
              <a:rPr lang="fr-FR" sz="3500" dirty="0" err="1">
                <a:solidFill>
                  <a:schemeClr val="bg1"/>
                </a:solidFill>
              </a:rPr>
              <a:t>parallel</a:t>
            </a:r>
            <a:r>
              <a:rPr lang="fr-FR" sz="3500" dirty="0">
                <a:solidFill>
                  <a:schemeClr val="bg1"/>
                </a:solidFill>
              </a:rPr>
              <a:t> STL »</a:t>
            </a:r>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06</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08783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 calcul parallèle dans le standard</a:t>
            </a:r>
            <a:endParaRPr lang="fr-FR" dirty="0"/>
          </a:p>
        </p:txBody>
      </p:sp>
      <p:graphicFrame>
        <p:nvGraphicFramePr>
          <p:cNvPr id="6" name="Diagramme 5"/>
          <p:cNvGraphicFramePr/>
          <p:nvPr>
            <p:extLst/>
          </p:nvPr>
        </p:nvGraphicFramePr>
        <p:xfrm>
          <a:off x="6014499" y="1691070"/>
          <a:ext cx="3166533" cy="308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space réservé du texte 8"/>
          <p:cNvSpPr txBox="1">
            <a:spLocks/>
          </p:cNvSpPr>
          <p:nvPr/>
        </p:nvSpPr>
        <p:spPr>
          <a:xfrm>
            <a:off x="5920771" y="669903"/>
            <a:ext cx="4239229" cy="496301"/>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t>Les </a:t>
            </a:r>
            <a:r>
              <a:rPr lang="fr-FR" sz="1500" dirty="0" err="1"/>
              <a:t>algos</a:t>
            </a:r>
            <a:r>
              <a:rPr lang="fr-FR" sz="1500" dirty="0"/>
              <a:t> les plus utiles</a:t>
            </a:r>
          </a:p>
        </p:txBody>
      </p:sp>
      <p:sp>
        <p:nvSpPr>
          <p:cNvPr id="9" name="Espace réservé du texte 8"/>
          <p:cNvSpPr txBox="1">
            <a:spLocks/>
          </p:cNvSpPr>
          <p:nvPr/>
        </p:nvSpPr>
        <p:spPr>
          <a:xfrm>
            <a:off x="840771" y="1442920"/>
            <a:ext cx="4239229" cy="496301"/>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De nouvelles « politiques d’exécution »</a:t>
            </a:r>
          </a:p>
        </p:txBody>
      </p:sp>
      <p:pic>
        <p:nvPicPr>
          <p:cNvPr id="11" name="Image 10"/>
          <p:cNvPicPr>
            <a:picLocks noChangeAspect="1"/>
          </p:cNvPicPr>
          <p:nvPr/>
        </p:nvPicPr>
        <p:blipFill>
          <a:blip r:embed="rId7"/>
          <a:stretch>
            <a:fillRect/>
          </a:stretch>
        </p:blipFill>
        <p:spPr>
          <a:xfrm>
            <a:off x="0" y="2309720"/>
            <a:ext cx="5086740" cy="1314489"/>
          </a:xfrm>
          <a:prstGeom prst="rect">
            <a:avLst/>
          </a:prstGeom>
        </p:spPr>
      </p:pic>
    </p:spTree>
    <p:extLst>
      <p:ext uri="{BB962C8B-B14F-4D97-AF65-F5344CB8AC3E}">
        <p14:creationId xmlns:p14="http://schemas.microsoft.com/office/powerpoint/2010/main" val="40576428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Limitations…</a:t>
            </a:r>
            <a:endParaRPr lang="fr-FR" dirty="0"/>
          </a:p>
        </p:txBody>
      </p:sp>
      <p:sp>
        <p:nvSpPr>
          <p:cNvPr id="6" name="Espace réservé du texte 5"/>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654845" y="1561314"/>
            <a:ext cx="9191625" cy="3063875"/>
          </a:xfrm>
        </p:spPr>
        <p:txBody>
          <a:bodyPr/>
          <a:lstStyle/>
          <a:p>
            <a:r>
              <a:rPr lang="fr-FR" sz="1800" dirty="0" smtClean="0"/>
              <a:t>Certains algorithmes ne sont pas implémentés en version parallèle par les compilateurs.</a:t>
            </a:r>
          </a:p>
          <a:p>
            <a:r>
              <a:rPr lang="fr-FR" sz="1800" dirty="0" smtClean="0"/>
              <a:t>Chez Microsoft, des implémentation parallèle plus lentes que les versions séquentielles ont été retirées :</a:t>
            </a:r>
            <a:br>
              <a:rPr lang="fr-FR" sz="1800" dirty="0" smtClean="0"/>
            </a:br>
            <a:r>
              <a:rPr lang="en-US" sz="1800" dirty="0"/>
              <a:t>(</a:t>
            </a:r>
            <a:r>
              <a:rPr lang="en-US" sz="1800" dirty="0" smtClean="0"/>
              <a:t>copy</a:t>
            </a:r>
            <a:r>
              <a:rPr lang="en-US" sz="1800" dirty="0"/>
              <a:t>, </a:t>
            </a:r>
            <a:r>
              <a:rPr lang="en-US" sz="1800" dirty="0" err="1"/>
              <a:t>copy_n</a:t>
            </a:r>
            <a:r>
              <a:rPr lang="en-US" sz="1800" dirty="0"/>
              <a:t>, fill, </a:t>
            </a:r>
            <a:r>
              <a:rPr lang="en-US" sz="1800" dirty="0" err="1"/>
              <a:t>fill_n</a:t>
            </a:r>
            <a:r>
              <a:rPr lang="en-US" sz="1800" dirty="0"/>
              <a:t>, move, reverse, </a:t>
            </a:r>
            <a:r>
              <a:rPr lang="en-US" sz="1800" dirty="0" err="1"/>
              <a:t>reverse_copy</a:t>
            </a:r>
            <a:r>
              <a:rPr lang="en-US" sz="1800" dirty="0"/>
              <a:t>, rotate, </a:t>
            </a:r>
            <a:r>
              <a:rPr lang="en-US" sz="1800" dirty="0" err="1"/>
              <a:t>rotate_copy</a:t>
            </a:r>
            <a:r>
              <a:rPr lang="en-US" sz="1800" dirty="0"/>
              <a:t>, </a:t>
            </a:r>
            <a:r>
              <a:rPr lang="en-US" sz="1800" dirty="0" err="1" smtClean="0"/>
              <a:t>swap_ranges</a:t>
            </a:r>
            <a:r>
              <a:rPr lang="en-US" sz="1800" dirty="0" smtClean="0"/>
              <a:t>)</a:t>
            </a:r>
            <a:br>
              <a:rPr lang="en-US" sz="1800" dirty="0" smtClean="0"/>
            </a:br>
            <a:endParaRPr lang="en-US" sz="1800" dirty="0" smtClean="0"/>
          </a:p>
          <a:p>
            <a:endParaRPr lang="en-US" sz="1800" dirty="0" smtClean="0"/>
          </a:p>
          <a:p>
            <a:endParaRPr lang="en-US" sz="1800" dirty="0"/>
          </a:p>
          <a:p>
            <a:endParaRPr lang="en-US" sz="1800" dirty="0" smtClean="0"/>
          </a:p>
          <a:p>
            <a:endParaRPr lang="en-US" sz="1800" dirty="0"/>
          </a:p>
          <a:p>
            <a:r>
              <a:rPr lang="en-US" sz="1800" dirty="0" smtClean="0"/>
              <a:t>Ce </a:t>
            </a:r>
            <a:r>
              <a:rPr lang="en-US" sz="1800" dirty="0" err="1" smtClean="0"/>
              <a:t>n’est</a:t>
            </a:r>
            <a:r>
              <a:rPr lang="en-US" sz="1800" dirty="0" smtClean="0"/>
              <a:t> pas </a:t>
            </a:r>
            <a:r>
              <a:rPr lang="en-US" sz="1800" dirty="0" err="1" smtClean="0"/>
              <a:t>uniquement</a:t>
            </a:r>
            <a:r>
              <a:rPr lang="en-US" sz="1800" dirty="0" smtClean="0"/>
              <a:t> de </a:t>
            </a:r>
            <a:r>
              <a:rPr lang="en-US" sz="1800" dirty="0" err="1" smtClean="0"/>
              <a:t>leur</a:t>
            </a:r>
            <a:r>
              <a:rPr lang="en-US" sz="1800" dirty="0" smtClean="0"/>
              <a:t> </a:t>
            </a:r>
            <a:r>
              <a:rPr lang="en-US" sz="1800" dirty="0" err="1" smtClean="0"/>
              <a:t>faute</a:t>
            </a:r>
            <a:r>
              <a:rPr lang="en-US" sz="1800" dirty="0" smtClean="0"/>
              <a:t>, les </a:t>
            </a:r>
            <a:r>
              <a:rPr lang="en-US" sz="1800" dirty="0" err="1" smtClean="0"/>
              <a:t>algo</a:t>
            </a:r>
            <a:r>
              <a:rPr lang="en-US" sz="1800" dirty="0" smtClean="0"/>
              <a:t> de la </a:t>
            </a:r>
            <a:r>
              <a:rPr lang="en-US" sz="1800" dirty="0" err="1" smtClean="0"/>
              <a:t>std</a:t>
            </a:r>
            <a:r>
              <a:rPr lang="en-US" sz="1800" dirty="0" smtClean="0"/>
              <a:t> </a:t>
            </a:r>
            <a:r>
              <a:rPr lang="en-US" sz="1800" dirty="0" err="1" smtClean="0"/>
              <a:t>sont</a:t>
            </a:r>
            <a:r>
              <a:rPr lang="en-US" sz="1800" dirty="0" smtClean="0"/>
              <a:t> </a:t>
            </a:r>
            <a:r>
              <a:rPr lang="en-US" sz="1800" dirty="0" err="1" smtClean="0"/>
              <a:t>difficilement</a:t>
            </a:r>
            <a:r>
              <a:rPr lang="en-US" sz="1800" dirty="0" smtClean="0"/>
              <a:t> </a:t>
            </a:r>
            <a:r>
              <a:rPr lang="en-US" sz="1800" dirty="0" err="1" smtClean="0"/>
              <a:t>optimisables</a:t>
            </a:r>
            <a:r>
              <a:rPr lang="en-US" sz="1800" dirty="0"/>
              <a:t> </a:t>
            </a:r>
            <a:r>
              <a:rPr lang="en-US" sz="1800" dirty="0" smtClean="0"/>
              <a:t>car </a:t>
            </a:r>
            <a:r>
              <a:rPr lang="en-US" sz="1800" dirty="0" err="1" smtClean="0"/>
              <a:t>limités</a:t>
            </a:r>
            <a:r>
              <a:rPr lang="en-US" sz="1800" dirty="0" smtClean="0"/>
              <a:t> par la </a:t>
            </a:r>
            <a:r>
              <a:rPr lang="en-US" sz="1800" b="1" dirty="0" err="1" smtClean="0"/>
              <a:t>bandes</a:t>
            </a:r>
            <a:r>
              <a:rPr lang="en-US" sz="1800" b="1" dirty="0" smtClean="0"/>
              <a:t> </a:t>
            </a:r>
            <a:r>
              <a:rPr lang="en-US" sz="1800" b="1" dirty="0" err="1" smtClean="0"/>
              <a:t>passantes</a:t>
            </a:r>
            <a:r>
              <a:rPr lang="en-US" sz="1800" b="1" dirty="0" smtClean="0"/>
              <a:t> </a:t>
            </a:r>
            <a:r>
              <a:rPr lang="en-US" sz="1800" dirty="0" smtClean="0"/>
              <a:t>entre les </a:t>
            </a:r>
            <a:r>
              <a:rPr lang="en-US" sz="1800" dirty="0" err="1" smtClean="0"/>
              <a:t>différentes</a:t>
            </a:r>
            <a:r>
              <a:rPr lang="en-US" sz="1800" dirty="0" smtClean="0"/>
              <a:t> </a:t>
            </a:r>
            <a:r>
              <a:rPr lang="en-US" sz="1800" dirty="0" err="1" smtClean="0"/>
              <a:t>mémoires</a:t>
            </a:r>
            <a:r>
              <a:rPr lang="en-US" sz="1800" dirty="0" smtClean="0"/>
              <a:t>…</a:t>
            </a:r>
            <a:endParaRPr lang="fr-FR" sz="1800" dirty="0" smtClean="0"/>
          </a:p>
        </p:txBody>
      </p:sp>
      <p:pic>
        <p:nvPicPr>
          <p:cNvPr id="5" name="Image 4"/>
          <p:cNvPicPr>
            <a:picLocks noChangeAspect="1"/>
          </p:cNvPicPr>
          <p:nvPr/>
        </p:nvPicPr>
        <p:blipFill>
          <a:blip r:embed="rId2"/>
          <a:stretch>
            <a:fillRect/>
          </a:stretch>
        </p:blipFill>
        <p:spPr>
          <a:xfrm>
            <a:off x="1731671" y="2888747"/>
            <a:ext cx="6747933" cy="1270603"/>
          </a:xfrm>
          <a:prstGeom prst="rect">
            <a:avLst/>
          </a:prstGeom>
        </p:spPr>
      </p:pic>
    </p:spTree>
    <p:extLst>
      <p:ext uri="{BB962C8B-B14F-4D97-AF65-F5344CB8AC3E}">
        <p14:creationId xmlns:p14="http://schemas.microsoft.com/office/powerpoint/2010/main" val="1797683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 sur la « </a:t>
            </a:r>
            <a:r>
              <a:rPr lang="fr-FR" dirty="0" err="1" smtClean="0"/>
              <a:t>Parallel</a:t>
            </a:r>
            <a:r>
              <a:rPr lang="fr-FR" dirty="0" smtClean="0"/>
              <a:t> STL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786213" y="2203450"/>
            <a:ext cx="9191625" cy="3063875"/>
          </a:xfrm>
        </p:spPr>
        <p:txBody>
          <a:bodyPr>
            <a:normAutofit/>
          </a:bodyPr>
          <a:lstStyle/>
          <a:p>
            <a:r>
              <a:rPr lang="fr-FR" sz="2000" dirty="0"/>
              <a:t>À utiliser lorsque :</a:t>
            </a:r>
          </a:p>
          <a:p>
            <a:pPr lvl="1"/>
            <a:r>
              <a:rPr lang="fr-FR" sz="2000" dirty="0"/>
              <a:t>On travaille sur des données de (très) grande dimension</a:t>
            </a:r>
          </a:p>
          <a:p>
            <a:pPr lvl="1"/>
            <a:r>
              <a:rPr lang="fr-FR" sz="2000" dirty="0"/>
              <a:t>Les calculs sont conséquents par rapport aux transferts mémoire</a:t>
            </a:r>
          </a:p>
          <a:p>
            <a:pPr lvl="1"/>
            <a:r>
              <a:rPr lang="fr-FR" sz="2000" dirty="0"/>
              <a:t>On n’a pas le temps </a:t>
            </a:r>
            <a:r>
              <a:rPr lang="fr-FR" sz="2000" dirty="0" smtClean="0"/>
              <a:t>d’optimiser et </a:t>
            </a:r>
            <a:r>
              <a:rPr lang="fr-FR" sz="2000" dirty="0"/>
              <a:t>on veut juste faire en sorte que ça aille </a:t>
            </a:r>
            <a:r>
              <a:rPr lang="fr-FR" sz="2000" dirty="0" smtClean="0"/>
              <a:t>« un peu » </a:t>
            </a:r>
            <a:r>
              <a:rPr lang="fr-FR" sz="2000" dirty="0"/>
              <a:t>plus vite</a:t>
            </a:r>
          </a:p>
        </p:txBody>
      </p:sp>
    </p:spTree>
    <p:extLst>
      <p:ext uri="{BB962C8B-B14F-4D97-AF65-F5344CB8AC3E}">
        <p14:creationId xmlns:p14="http://schemas.microsoft.com/office/powerpoint/2010/main" val="15233668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 outils en ligne</a:t>
            </a:r>
            <a:endParaRPr lang="fr-FR" dirty="0"/>
          </a:p>
        </p:txBody>
      </p:sp>
      <p:sp>
        <p:nvSpPr>
          <p:cNvPr id="8" name="Espace réservé du texte 7"/>
          <p:cNvSpPr>
            <a:spLocks noGrp="1"/>
          </p:cNvSpPr>
          <p:nvPr>
            <p:ph type="body" sz="quarter" idx="10"/>
          </p:nvPr>
        </p:nvSpPr>
        <p:spPr/>
        <p:txBody>
          <a:bodyPr/>
          <a:lstStyle/>
          <a:p>
            <a:endParaRPr lang="fr-FR"/>
          </a:p>
        </p:txBody>
      </p:sp>
      <p:sp>
        <p:nvSpPr>
          <p:cNvPr id="3" name="Espace réservé du texte 2"/>
          <p:cNvSpPr>
            <a:spLocks noGrp="1"/>
          </p:cNvSpPr>
          <p:nvPr>
            <p:ph type="body" idx="4294967295"/>
          </p:nvPr>
        </p:nvSpPr>
        <p:spPr>
          <a:xfrm>
            <a:off x="1059678" y="1876425"/>
            <a:ext cx="4238625" cy="446088"/>
          </a:xfrm>
        </p:spPr>
        <p:txBody>
          <a:bodyPr/>
          <a:lstStyle/>
          <a:p>
            <a:pPr marL="0" indent="0">
              <a:buNone/>
            </a:pPr>
            <a:r>
              <a:rPr lang="fr-FR" dirty="0" smtClean="0">
                <a:solidFill>
                  <a:srgbClr val="4B2882"/>
                </a:solidFill>
              </a:rPr>
              <a:t>Tester les compilateurs C++</a:t>
            </a:r>
            <a:endParaRPr lang="fr-FR" dirty="0">
              <a:solidFill>
                <a:srgbClr val="4B2882"/>
              </a:solidFill>
            </a:endParaRPr>
          </a:p>
        </p:txBody>
      </p:sp>
      <p:sp>
        <p:nvSpPr>
          <p:cNvPr id="4" name="Espace réservé du contenu 3"/>
          <p:cNvSpPr>
            <a:spLocks noGrp="1"/>
          </p:cNvSpPr>
          <p:nvPr>
            <p:ph sz="half" idx="4294967295"/>
          </p:nvPr>
        </p:nvSpPr>
        <p:spPr>
          <a:xfrm>
            <a:off x="1281868" y="2498220"/>
            <a:ext cx="4494213" cy="2446338"/>
          </a:xfrm>
        </p:spPr>
        <p:txBody>
          <a:bodyPr/>
          <a:lstStyle/>
          <a:p>
            <a:r>
              <a:rPr lang="fr-FR" sz="2000" dirty="0" smtClean="0"/>
              <a:t>Voir le code compilé :</a:t>
            </a:r>
            <a:br>
              <a:rPr lang="fr-FR" sz="2000" dirty="0" smtClean="0"/>
            </a:br>
            <a:r>
              <a:rPr lang="fr-FR" sz="2000" dirty="0">
                <a:hlinkClick r:id="rId2"/>
              </a:rPr>
              <a:t>https://</a:t>
            </a:r>
            <a:r>
              <a:rPr lang="fr-FR" sz="2000" dirty="0" smtClean="0">
                <a:hlinkClick r:id="rId2"/>
              </a:rPr>
              <a:t>godbolt.org/z/179e9s</a:t>
            </a:r>
            <a:endParaRPr lang="fr-FR" sz="2000" dirty="0" smtClean="0"/>
          </a:p>
          <a:p>
            <a:r>
              <a:rPr lang="fr-FR" sz="2000" dirty="0" smtClean="0"/>
              <a:t>Exécuter du code </a:t>
            </a:r>
            <a:r>
              <a:rPr lang="fr-FR" sz="2000" dirty="0"/>
              <a:t>compilé avec GCC/CLANG :</a:t>
            </a:r>
            <a:br>
              <a:rPr lang="fr-FR" sz="2000" dirty="0"/>
            </a:br>
            <a:r>
              <a:rPr lang="fr-FR" sz="2000" dirty="0">
                <a:hlinkClick r:id="rId3"/>
              </a:rPr>
              <a:t>https://wandbox.org</a:t>
            </a:r>
            <a:r>
              <a:rPr lang="fr-FR" sz="2000" dirty="0" smtClean="0">
                <a:hlinkClick r:id="rId3"/>
              </a:rPr>
              <a:t>/</a:t>
            </a:r>
            <a:endParaRPr lang="fr-FR" sz="2000" dirty="0" smtClean="0"/>
          </a:p>
          <a:p>
            <a:endParaRPr lang="fr-FR" sz="2000" dirty="0"/>
          </a:p>
        </p:txBody>
      </p:sp>
      <p:sp>
        <p:nvSpPr>
          <p:cNvPr id="5" name="Espace réservé du texte 4"/>
          <p:cNvSpPr>
            <a:spLocks noGrp="1"/>
          </p:cNvSpPr>
          <p:nvPr>
            <p:ph type="body" sz="quarter" idx="4294967295"/>
          </p:nvPr>
        </p:nvSpPr>
        <p:spPr>
          <a:xfrm>
            <a:off x="5921375" y="1876425"/>
            <a:ext cx="4238625" cy="460375"/>
          </a:xfrm>
        </p:spPr>
        <p:txBody>
          <a:bodyPr/>
          <a:lstStyle/>
          <a:p>
            <a:pPr marL="0" indent="0">
              <a:buNone/>
            </a:pPr>
            <a:r>
              <a:rPr lang="fr-FR" dirty="0">
                <a:solidFill>
                  <a:srgbClr val="4B2882"/>
                </a:solidFill>
              </a:rPr>
              <a:t>Tester des langages</a:t>
            </a:r>
          </a:p>
        </p:txBody>
      </p:sp>
      <p:sp>
        <p:nvSpPr>
          <p:cNvPr id="6" name="Espace réservé du contenu 5"/>
          <p:cNvSpPr>
            <a:spLocks noGrp="1"/>
          </p:cNvSpPr>
          <p:nvPr>
            <p:ph sz="quarter" idx="4294967295"/>
          </p:nvPr>
        </p:nvSpPr>
        <p:spPr>
          <a:xfrm>
            <a:off x="6075986" y="2498220"/>
            <a:ext cx="4494212" cy="2446338"/>
          </a:xfrm>
        </p:spPr>
        <p:txBody>
          <a:bodyPr/>
          <a:lstStyle/>
          <a:p>
            <a:r>
              <a:rPr lang="fr-FR" sz="2000" dirty="0" smtClean="0"/>
              <a:t>Exécuter </a:t>
            </a:r>
            <a:r>
              <a:rPr lang="fr-FR" sz="2000" dirty="0"/>
              <a:t>du code :</a:t>
            </a:r>
            <a:br>
              <a:rPr lang="fr-FR" sz="2000" dirty="0"/>
            </a:br>
            <a:r>
              <a:rPr lang="fr-FR" sz="2000" dirty="0">
                <a:hlinkClick r:id="rId4"/>
              </a:rPr>
              <a:t>https://</a:t>
            </a:r>
            <a:r>
              <a:rPr lang="fr-FR" sz="2000" dirty="0" smtClean="0">
                <a:hlinkClick r:id="rId4"/>
              </a:rPr>
              <a:t>repl.it/languages/cpp</a:t>
            </a:r>
            <a:endParaRPr lang="fr-FR" sz="2000" dirty="0" smtClean="0"/>
          </a:p>
          <a:p>
            <a:endParaRPr lang="fr-FR" sz="2000" dirty="0"/>
          </a:p>
        </p:txBody>
      </p:sp>
      <p:sp>
        <p:nvSpPr>
          <p:cNvPr id="7" name="Espace réservé du numéro de diapositive 6"/>
          <p:cNvSpPr>
            <a:spLocks noGrp="1"/>
          </p:cNvSpPr>
          <p:nvPr>
            <p:ph type="sldNum" sz="quarter" idx="4294967295"/>
          </p:nvPr>
        </p:nvSpPr>
        <p:spPr/>
        <p:txBody>
          <a:bodyPr/>
          <a:lstStyle/>
          <a:p>
            <a:endParaRPr lang="fr-FR" dirty="0"/>
          </a:p>
        </p:txBody>
      </p:sp>
    </p:spTree>
    <p:extLst>
      <p:ext uri="{BB962C8B-B14F-4D97-AF65-F5344CB8AC3E}">
        <p14:creationId xmlns:p14="http://schemas.microsoft.com/office/powerpoint/2010/main" val="52335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Récupérer le support de formation</a:t>
            </a:r>
          </a:p>
        </p:txBody>
      </p:sp>
      <p:sp>
        <p:nvSpPr>
          <p:cNvPr id="12" name="Espace réservé du contenu 5"/>
          <p:cNvSpPr>
            <a:spLocks noGrp="1"/>
          </p:cNvSpPr>
          <p:nvPr>
            <p:ph type="body" sz="quarter" idx="10"/>
          </p:nvPr>
        </p:nvSpPr>
        <p:spPr>
          <a:xfrm>
            <a:off x="593641" y="1575597"/>
            <a:ext cx="4250531" cy="1552164"/>
          </a:xfrm>
          <a:prstGeom prst="rect">
            <a:avLst/>
          </a:prstGeom>
        </p:spPr>
        <p:txBody>
          <a:bodyPr>
            <a:noAutofit/>
          </a:bodyPr>
          <a:lstStyle/>
          <a:p>
            <a:r>
              <a:rPr lang="fr-FR" sz="1400" dirty="0">
                <a:solidFill>
                  <a:schemeClr val="bg1"/>
                </a:solidFill>
              </a:rPr>
              <a:t>Connectez-vous au réseau WIFI </a:t>
            </a:r>
            <a:r>
              <a:rPr lang="fr-FR" sz="1400" dirty="0" smtClean="0">
                <a:solidFill>
                  <a:schemeClr val="bg1"/>
                </a:solidFill>
              </a:rPr>
              <a:t>avec </a:t>
            </a:r>
            <a:r>
              <a:rPr lang="fr-FR" sz="1400" dirty="0">
                <a:solidFill>
                  <a:schemeClr val="bg1"/>
                </a:solidFill>
              </a:rPr>
              <a:t>vos </a:t>
            </a:r>
            <a:r>
              <a:rPr lang="fr-FR" sz="1400" dirty="0" err="1">
                <a:solidFill>
                  <a:schemeClr val="bg1"/>
                </a:solidFill>
              </a:rPr>
              <a:t>credentials</a:t>
            </a:r>
            <a:r>
              <a:rPr lang="fr-FR" sz="1400" dirty="0">
                <a:solidFill>
                  <a:schemeClr val="bg1"/>
                </a:solidFill>
              </a:rPr>
              <a:t> habituels</a:t>
            </a:r>
          </a:p>
          <a:p>
            <a:r>
              <a:rPr lang="fr-FR" sz="1400" dirty="0">
                <a:solidFill>
                  <a:schemeClr val="bg1"/>
                </a:solidFill>
              </a:rPr>
              <a:t>Code et planches à récupérer sur </a:t>
            </a:r>
            <a:r>
              <a:rPr lang="fr-FR" sz="1400" dirty="0" smtClean="0">
                <a:solidFill>
                  <a:schemeClr val="bg1"/>
                </a:solidFill>
              </a:rPr>
              <a:t>GitHub :</a:t>
            </a:r>
            <a:r>
              <a:rPr lang="fr-FR" sz="1400" dirty="0">
                <a:solidFill>
                  <a:schemeClr val="bg1"/>
                </a:solidFill>
              </a:rPr>
              <a:t/>
            </a:r>
            <a:br>
              <a:rPr lang="fr-FR" sz="1400" dirty="0">
                <a:solidFill>
                  <a:schemeClr val="bg1"/>
                </a:solidFill>
              </a:rPr>
            </a:br>
            <a:r>
              <a:rPr lang="fr-FR" sz="1100" dirty="0">
                <a:solidFill>
                  <a:schemeClr val="bg1"/>
                </a:solidFill>
                <a:latin typeface="Cascadia Code" panose="020B0609020000020004" pitchFamily="49" charset="0"/>
                <a:cs typeface="Cascadia Code" panose="020B0609020000020004" pitchFamily="49" charset="0"/>
              </a:rPr>
              <a:t>git clone https://github.com/franckginguene/cpp_scalian.git</a:t>
            </a:r>
          </a:p>
        </p:txBody>
      </p:sp>
      <p:sp>
        <p:nvSpPr>
          <p:cNvPr id="14" name="Espace réservé du contenu 7"/>
          <p:cNvSpPr>
            <a:spLocks noGrp="1"/>
          </p:cNvSpPr>
          <p:nvPr>
            <p:ph sz="quarter" idx="13"/>
          </p:nvPr>
        </p:nvSpPr>
        <p:spPr>
          <a:xfrm>
            <a:off x="5487854" y="1945887"/>
            <a:ext cx="4302125" cy="1241695"/>
          </a:xfrm>
          <a:prstGeom prst="rect">
            <a:avLst/>
          </a:prstGeom>
        </p:spPr>
        <p:txBody>
          <a:bodyPr/>
          <a:lstStyle/>
          <a:p>
            <a:r>
              <a:rPr lang="fr-FR" dirty="0" smtClean="0"/>
              <a:t>Renseigner </a:t>
            </a:r>
            <a:r>
              <a:rPr lang="fr-FR" dirty="0"/>
              <a:t>le fichier </a:t>
            </a:r>
            <a:br>
              <a:rPr lang="fr-FR" dirty="0"/>
            </a:br>
            <a:r>
              <a:rPr lang="fr-FR" dirty="0" smtClean="0"/>
              <a:t>« build_and_run_solution.bat »</a:t>
            </a:r>
          </a:p>
          <a:p>
            <a:r>
              <a:rPr lang="fr-FR" dirty="0" smtClean="0"/>
              <a:t>Le champ WIN_SDK se trouve en faisant un clic droit propriété sur un projet Visual </a:t>
            </a:r>
            <a:endParaRPr lang="fr-FR" dirty="0"/>
          </a:p>
        </p:txBody>
      </p:sp>
      <p:sp>
        <p:nvSpPr>
          <p:cNvPr id="13" name="Espace réservé du texte 6"/>
          <p:cNvSpPr txBox="1">
            <a:spLocks/>
          </p:cNvSpPr>
          <p:nvPr/>
        </p:nvSpPr>
        <p:spPr>
          <a:xfrm>
            <a:off x="5282141" y="1305333"/>
            <a:ext cx="4239228" cy="512382"/>
          </a:xfrm>
          <a:prstGeom prst="rect">
            <a:avLst/>
          </a:prstGeom>
        </p:spPr>
        <p:txBody>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1778" dirty="0">
                <a:ln w="0"/>
                <a:solidFill>
                  <a:schemeClr val="tx1"/>
                </a:solidFill>
                <a:effectLst>
                  <a:outerShdw blurRad="38100" dist="19050" dir="2700000" algn="tl" rotWithShape="0">
                    <a:schemeClr val="dk1">
                      <a:alpha val="40000"/>
                    </a:schemeClr>
                  </a:outerShdw>
                </a:effectLst>
              </a:rPr>
              <a:t>Lancer la solution VS</a:t>
            </a:r>
          </a:p>
        </p:txBody>
      </p:sp>
      <p:pic>
        <p:nvPicPr>
          <p:cNvPr id="15" name="Image 1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83" y="3381038"/>
            <a:ext cx="2527501" cy="1235771"/>
          </a:xfrm>
          <a:prstGeom prst="rect">
            <a:avLst/>
          </a:prstGeom>
        </p:spPr>
      </p:pic>
      <p:pic>
        <p:nvPicPr>
          <p:cNvPr id="16" name="Image 15"/>
          <p:cNvPicPr>
            <a:picLocks noChangeAspect="1"/>
          </p:cNvPicPr>
          <p:nvPr/>
        </p:nvPicPr>
        <p:blipFill>
          <a:blip r:embed="rId4"/>
          <a:stretch>
            <a:fillRect/>
          </a:stretch>
        </p:blipFill>
        <p:spPr>
          <a:xfrm>
            <a:off x="5695950" y="3315754"/>
            <a:ext cx="3587750" cy="1195917"/>
          </a:xfrm>
          <a:prstGeom prst="rect">
            <a:avLst/>
          </a:prstGeom>
        </p:spPr>
      </p:pic>
      <p:sp>
        <p:nvSpPr>
          <p:cNvPr id="3" name="ZoneTexte 2"/>
          <p:cNvSpPr txBox="1"/>
          <p:nvPr/>
        </p:nvSpPr>
        <p:spPr>
          <a:xfrm rot="2222011">
            <a:off x="6200243" y="1797680"/>
            <a:ext cx="2215735" cy="1107996"/>
          </a:xfrm>
          <a:prstGeom prst="rect">
            <a:avLst/>
          </a:prstGeom>
          <a:noFill/>
        </p:spPr>
        <p:txBody>
          <a:bodyPr wrap="none" rtlCol="0">
            <a:spAutoFit/>
          </a:bodyPr>
          <a:lstStyle/>
          <a:p>
            <a:r>
              <a:rPr lang="fr-FR" sz="6600" dirty="0" smtClean="0">
                <a:solidFill>
                  <a:srgbClr val="FF0000"/>
                </a:solidFill>
              </a:rPr>
              <a:t>TODO</a:t>
            </a:r>
            <a:endParaRPr lang="fr-FR" sz="6600" dirty="0">
              <a:solidFill>
                <a:srgbClr val="FF0000"/>
              </a:solidFill>
            </a:endParaRPr>
          </a:p>
        </p:txBody>
      </p:sp>
    </p:spTree>
    <p:extLst>
      <p:ext uri="{BB962C8B-B14F-4D97-AF65-F5344CB8AC3E}">
        <p14:creationId xmlns:p14="http://schemas.microsoft.com/office/powerpoint/2010/main" val="1754164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Sources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778528" y="1792051"/>
            <a:ext cx="8766175" cy="3063875"/>
          </a:xfrm>
        </p:spPr>
        <p:txBody>
          <a:bodyPr>
            <a:normAutofit fontScale="62500" lnSpcReduction="20000"/>
          </a:bodyPr>
          <a:lstStyle/>
          <a:p>
            <a:r>
              <a:rPr lang="fr-FR" sz="2667" dirty="0"/>
              <a:t>Wikipédia </a:t>
            </a:r>
            <a:br>
              <a:rPr lang="fr-FR" sz="2667" dirty="0"/>
            </a:br>
            <a:r>
              <a:rPr lang="fr-FR" sz="2667" dirty="0">
                <a:hlinkClick r:id="rId3"/>
              </a:rPr>
              <a:t>https://fr.wikipedia.org/wiki/C%2B%2B</a:t>
            </a:r>
            <a:r>
              <a:rPr lang="fr-FR" sz="2667" dirty="0"/>
              <a:t/>
            </a:r>
            <a:br>
              <a:rPr lang="fr-FR" sz="2667" dirty="0"/>
            </a:br>
            <a:endParaRPr lang="fr-FR" sz="2667" dirty="0"/>
          </a:p>
          <a:p>
            <a:r>
              <a:rPr lang="fr-FR" sz="2667" dirty="0" err="1">
                <a:hlinkClick r:id="rId4"/>
              </a:rPr>
              <a:t>Toolchain</a:t>
            </a:r>
            <a:r>
              <a:rPr lang="fr-FR" sz="2667" dirty="0">
                <a:hlinkClick r:id="rId4"/>
              </a:rPr>
              <a:t> : https://www.cprogramming.com/tutorial/shared-libraries-linux-gcc.html</a:t>
            </a:r>
            <a:r>
              <a:rPr lang="fr-FR" sz="2667" dirty="0"/>
              <a:t/>
            </a:r>
            <a:br>
              <a:rPr lang="fr-FR" sz="2667" dirty="0"/>
            </a:br>
            <a:r>
              <a:rPr lang="fr-FR" sz="2667" dirty="0">
                <a:hlinkClick r:id="rId5"/>
              </a:rPr>
              <a:t>https://imagecomputing.net/damien.rohmer/data/previous_website/documents/teaching/14_0fall_cpe/3eti_software_development_c/cours/cours4.pdf</a:t>
            </a:r>
            <a:r>
              <a:rPr lang="fr-FR" sz="2667" dirty="0"/>
              <a:t/>
            </a:r>
            <a:br>
              <a:rPr lang="fr-FR" sz="2667" dirty="0"/>
            </a:br>
            <a:endParaRPr lang="fr-FR" sz="2667" dirty="0"/>
          </a:p>
          <a:p>
            <a:r>
              <a:rPr lang="fr-FR" sz="2667" dirty="0">
                <a:hlinkClick r:id="rId6"/>
              </a:rPr>
              <a:t>https://docs.microsoft.com/fr-fr/cpp/build/walkthrough-compiling-a-native-cpp-program-on-the-command-line?view=msvc-160</a:t>
            </a:r>
            <a:endParaRPr lang="fr-FR" sz="2667" dirty="0"/>
          </a:p>
          <a:p>
            <a:endParaRPr lang="fr-FR" sz="2667" dirty="0"/>
          </a:p>
          <a:p>
            <a:r>
              <a:rPr lang="fr-FR" sz="2667" dirty="0"/>
              <a:t>Options de compilation</a:t>
            </a:r>
          </a:p>
          <a:p>
            <a:pPr lvl="1"/>
            <a:r>
              <a:rPr lang="fr-FR" sz="2500" dirty="0"/>
              <a:t>https://docs.microsoft.com/fr-fr/cpp/build/reference/compiler-options-listed-by-category?view=msvc-160</a:t>
            </a:r>
          </a:p>
          <a:p>
            <a:endParaRPr lang="fr-FR" sz="2667" dirty="0"/>
          </a:p>
        </p:txBody>
      </p:sp>
    </p:spTree>
    <p:extLst>
      <p:ext uri="{BB962C8B-B14F-4D97-AF65-F5344CB8AC3E}">
        <p14:creationId xmlns:p14="http://schemas.microsoft.com/office/powerpoint/2010/main" val="39342689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102282" y="1692897"/>
            <a:ext cx="4930093" cy="402518"/>
          </a:xfrm>
        </p:spPr>
        <p:txBody>
          <a:bodyPr rtlCol="0">
            <a:noAutofit/>
          </a:bodyPr>
          <a:lstStyle/>
          <a:p>
            <a:pPr algn="r"/>
            <a:r>
              <a:rPr lang="fr-FR" sz="3500" dirty="0" smtClean="0"/>
              <a:t>Intro au mot-clé</a:t>
            </a:r>
            <a:br>
              <a:rPr lang="fr-FR" sz="3500" dirty="0" smtClean="0"/>
            </a:br>
            <a:r>
              <a:rPr lang="fr-FR" sz="3500" dirty="0" smtClean="0"/>
              <a:t/>
            </a:r>
            <a:br>
              <a:rPr lang="fr-FR" sz="3500" dirty="0" smtClean="0"/>
            </a:br>
            <a:r>
              <a:rPr lang="fr-FR" sz="3500" dirty="0" err="1" smtClean="0"/>
              <a:t>Const</a:t>
            </a:r>
            <a:r>
              <a:rPr lang="fr-FR" sz="3500" dirty="0" smtClean="0">
                <a:solidFill>
                  <a:schemeClr val="bg1"/>
                </a:solidFill>
              </a:rPr>
              <a:t/>
            </a:r>
            <a:br>
              <a:rPr lang="fr-FR" sz="3500" dirty="0" smtClean="0">
                <a:solidFill>
                  <a:schemeClr val="bg1"/>
                </a:solidFill>
              </a:rPr>
            </a:br>
            <a:r>
              <a:rPr lang="fr-FR" sz="3500" dirty="0" smtClean="0"/>
              <a:t/>
            </a:r>
            <a:br>
              <a:rPr lang="fr-FR" sz="3500" dirty="0" smtClean="0"/>
            </a:br>
            <a:endParaRPr lang="fr-FR" sz="3500" dirty="0">
              <a:solidFill>
                <a:schemeClr val="bg1"/>
              </a:solidFill>
            </a:endParaRPr>
          </a:p>
        </p:txBody>
      </p:sp>
      <p:sp>
        <p:nvSpPr>
          <p:cNvPr id="7" name="Espace réservé du contenu 6"/>
          <p:cNvSpPr>
            <a:spLocks noGrp="1"/>
          </p:cNvSpPr>
          <p:nvPr>
            <p:ph sz="quarter" idx="13"/>
          </p:nvPr>
        </p:nvSpPr>
        <p:spPr/>
        <p:txBody>
          <a:bodyPr/>
          <a:lstStyle/>
          <a:p>
            <a:endParaRPr lang="fr-FR" dirty="0"/>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smtClean="0">
                <a:ln w="9525" cmpd="sng">
                  <a:solidFill>
                    <a:schemeClr val="accent1"/>
                  </a:solidFill>
                  <a:prstDash val="solid"/>
                </a:ln>
                <a:solidFill>
                  <a:srgbClr val="70AD47">
                    <a:tint val="1000"/>
                  </a:srgbClr>
                </a:solidFill>
                <a:effectLst>
                  <a:glow rad="38100">
                    <a:schemeClr val="accent1">
                      <a:alpha val="40000"/>
                    </a:schemeClr>
                  </a:glow>
                </a:effectLst>
              </a:rPr>
              <a:t>07</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0453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a:xfrm>
            <a:off x="654845" y="2612704"/>
            <a:ext cx="4250531" cy="326869"/>
          </a:xfrm>
        </p:spPr>
        <p:txBody>
          <a:bodyPr/>
          <a:lstStyle/>
          <a:p>
            <a:r>
              <a:rPr lang="fr-FR" dirty="0" smtClean="0"/>
              <a:t>Pour une variable</a:t>
            </a:r>
            <a:endParaRPr lang="fr-FR" dirty="0"/>
          </a:p>
        </p:txBody>
      </p:sp>
      <p:sp>
        <p:nvSpPr>
          <p:cNvPr id="4" name="Espace réservé du texte 3"/>
          <p:cNvSpPr>
            <a:spLocks noGrp="1"/>
          </p:cNvSpPr>
          <p:nvPr>
            <p:ph type="body" sz="quarter" idx="12"/>
          </p:nvPr>
        </p:nvSpPr>
        <p:spPr>
          <a:xfrm>
            <a:off x="654842" y="3004068"/>
            <a:ext cx="4250531" cy="569349"/>
          </a:xfrm>
        </p:spPr>
        <p:txBody>
          <a:bodyPr/>
          <a:lstStyle/>
          <a:p>
            <a:r>
              <a:rPr lang="fr-FR" dirty="0" smtClean="0"/>
              <a:t>Empêche la modification de la variable après son allocation</a:t>
            </a:r>
          </a:p>
          <a:p>
            <a:endParaRPr lang="fr-FR" dirty="0"/>
          </a:p>
        </p:txBody>
      </p:sp>
      <p:sp>
        <p:nvSpPr>
          <p:cNvPr id="8" name="Rectangle 7"/>
          <p:cNvSpPr/>
          <p:nvPr/>
        </p:nvSpPr>
        <p:spPr>
          <a:xfrm>
            <a:off x="5362331" y="3190046"/>
            <a:ext cx="1905785" cy="646331"/>
          </a:xfrm>
          <a:prstGeom prst="rect">
            <a:avLst/>
          </a:prstGeom>
        </p:spPr>
        <p:txBody>
          <a:bodyPr wrap="square">
            <a:spAutoFit/>
          </a:bodyPr>
          <a:lstStyle/>
          <a:p>
            <a:r>
              <a:rPr lang="fr-FR" b="1" dirty="0" err="1">
                <a:solidFill>
                  <a:srgbClr val="008000"/>
                </a:solidFill>
                <a:latin typeface=""/>
              </a:rPr>
              <a:t>const</a:t>
            </a:r>
            <a:r>
              <a:rPr lang="fr-FR" b="1" dirty="0">
                <a:solidFill>
                  <a:srgbClr val="008000"/>
                </a:solidFill>
                <a:latin typeface=""/>
              </a:rPr>
              <a:t> </a:t>
            </a:r>
            <a:r>
              <a:rPr lang="fr-FR" b="1" dirty="0" err="1">
                <a:solidFill>
                  <a:srgbClr val="B00040"/>
                </a:solidFill>
                <a:latin typeface=""/>
              </a:rPr>
              <a:t>int</a:t>
            </a:r>
            <a:r>
              <a:rPr lang="fr-FR" b="1" dirty="0">
                <a:solidFill>
                  <a:srgbClr val="B00040"/>
                </a:solidFill>
                <a:latin typeface=""/>
              </a:rPr>
              <a:t> a </a:t>
            </a:r>
            <a:r>
              <a:rPr lang="fr-FR" b="1" dirty="0">
                <a:solidFill>
                  <a:srgbClr val="666666"/>
                </a:solidFill>
                <a:latin typeface=""/>
              </a:rPr>
              <a:t>= 5;</a:t>
            </a:r>
          </a:p>
          <a:p>
            <a:r>
              <a:rPr lang="fr-FR" dirty="0">
                <a:latin typeface=""/>
              </a:rPr>
              <a:t>a </a:t>
            </a:r>
            <a:r>
              <a:rPr lang="fr-FR" dirty="0">
                <a:solidFill>
                  <a:srgbClr val="666666"/>
                </a:solidFill>
                <a:latin typeface=""/>
              </a:rPr>
              <a:t>= 10; </a:t>
            </a:r>
            <a:r>
              <a:rPr lang="fr-FR" i="1" dirty="0">
                <a:solidFill>
                  <a:srgbClr val="408080"/>
                </a:solidFill>
                <a:latin typeface=""/>
              </a:rPr>
              <a:t>// Erreur</a:t>
            </a:r>
          </a:p>
        </p:txBody>
      </p:sp>
      <p:sp>
        <p:nvSpPr>
          <p:cNvPr id="7" name="Espace réservé du texte 5"/>
          <p:cNvSpPr txBox="1">
            <a:spLocks/>
          </p:cNvSpPr>
          <p:nvPr/>
        </p:nvSpPr>
        <p:spPr>
          <a:xfrm>
            <a:off x="654842" y="4144301"/>
            <a:ext cx="4250531" cy="32686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FECD50"/>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smtClean="0"/>
              <a:t>Pour un argument de fonction</a:t>
            </a:r>
            <a:endParaRPr lang="fr-FR" dirty="0"/>
          </a:p>
        </p:txBody>
      </p:sp>
      <p:sp>
        <p:nvSpPr>
          <p:cNvPr id="3" name="Rectangle 2"/>
          <p:cNvSpPr/>
          <p:nvPr/>
        </p:nvSpPr>
        <p:spPr>
          <a:xfrm>
            <a:off x="5362331" y="4418066"/>
            <a:ext cx="5080000" cy="923330"/>
          </a:xfrm>
          <a:prstGeom prst="rect">
            <a:avLst/>
          </a:prstGeom>
        </p:spPr>
        <p:txBody>
          <a:bodyPr>
            <a:spAutoFit/>
          </a:bodyPr>
          <a:lstStyle/>
          <a:p>
            <a:r>
              <a:rPr lang="fr-FR" dirty="0" err="1">
                <a:solidFill>
                  <a:srgbClr val="B00040"/>
                </a:solidFill>
                <a:latin typeface=""/>
              </a:rPr>
              <a:t>void</a:t>
            </a:r>
            <a:r>
              <a:rPr lang="fr-FR" dirty="0">
                <a:solidFill>
                  <a:srgbClr val="B00040"/>
                </a:solidFill>
                <a:latin typeface=""/>
              </a:rPr>
              <a:t> </a:t>
            </a:r>
            <a:r>
              <a:rPr lang="fr-FR" dirty="0" err="1">
                <a:solidFill>
                  <a:srgbClr val="0000FF"/>
                </a:solidFill>
                <a:latin typeface=""/>
              </a:rPr>
              <a:t>setName</a:t>
            </a:r>
            <a:r>
              <a:rPr lang="fr-FR" dirty="0">
                <a:solidFill>
                  <a:srgbClr val="0000FF"/>
                </a:solidFill>
                <a:latin typeface=""/>
              </a:rPr>
              <a:t>(</a:t>
            </a:r>
            <a:r>
              <a:rPr lang="fr-FR" b="1" dirty="0" err="1">
                <a:solidFill>
                  <a:srgbClr val="008000"/>
                </a:solidFill>
                <a:latin typeface=""/>
              </a:rPr>
              <a:t>const</a:t>
            </a:r>
            <a:r>
              <a:rPr lang="fr-FR" b="1" dirty="0">
                <a:solidFill>
                  <a:srgbClr val="008000"/>
                </a:solidFill>
                <a:latin typeface=""/>
              </a:rPr>
              <a:t> </a:t>
            </a:r>
            <a:r>
              <a:rPr lang="fr-FR" b="1" dirty="0" err="1">
                <a:solidFill>
                  <a:srgbClr val="008000"/>
                </a:solidFill>
                <a:latin typeface=""/>
              </a:rPr>
              <a:t>std</a:t>
            </a:r>
            <a:r>
              <a:rPr lang="fr-FR" b="1" dirty="0">
                <a:solidFill>
                  <a:srgbClr val="666666"/>
                </a:solidFill>
                <a:latin typeface=""/>
              </a:rPr>
              <a:t>::string &amp; </a:t>
            </a:r>
            <a:r>
              <a:rPr lang="fr-FR" b="1" dirty="0" err="1">
                <a:solidFill>
                  <a:srgbClr val="666666"/>
                </a:solidFill>
                <a:latin typeface=""/>
              </a:rPr>
              <a:t>myStr</a:t>
            </a:r>
            <a:r>
              <a:rPr lang="fr-FR" b="1" dirty="0">
                <a:solidFill>
                  <a:srgbClr val="666666"/>
                </a:solidFill>
                <a:latin typeface=""/>
              </a:rPr>
              <a:t>) {</a:t>
            </a:r>
          </a:p>
          <a:p>
            <a:r>
              <a:rPr lang="fr-FR" dirty="0">
                <a:latin typeface=""/>
              </a:rPr>
              <a:t>    _</a:t>
            </a:r>
            <a:r>
              <a:rPr lang="fr-FR" dirty="0" err="1">
                <a:latin typeface=""/>
              </a:rPr>
              <a:t>myStr</a:t>
            </a:r>
            <a:r>
              <a:rPr lang="fr-FR" dirty="0">
                <a:latin typeface=""/>
              </a:rPr>
              <a:t> </a:t>
            </a:r>
            <a:r>
              <a:rPr lang="fr-FR" dirty="0">
                <a:solidFill>
                  <a:srgbClr val="666666"/>
                </a:solidFill>
                <a:latin typeface=""/>
              </a:rPr>
              <a:t>= </a:t>
            </a:r>
            <a:r>
              <a:rPr lang="fr-FR" dirty="0" err="1">
                <a:solidFill>
                  <a:srgbClr val="666666"/>
                </a:solidFill>
                <a:latin typeface=""/>
              </a:rPr>
              <a:t>myStr</a:t>
            </a:r>
            <a:r>
              <a:rPr lang="fr-FR" dirty="0">
                <a:solidFill>
                  <a:srgbClr val="666666"/>
                </a:solidFill>
                <a:latin typeface=""/>
              </a:rPr>
              <a:t>;</a:t>
            </a:r>
          </a:p>
          <a:p>
            <a:r>
              <a:rPr lang="fr-FR" dirty="0">
                <a:latin typeface=""/>
              </a:rPr>
              <a:t>}</a:t>
            </a:r>
          </a:p>
        </p:txBody>
      </p:sp>
      <p:sp>
        <p:nvSpPr>
          <p:cNvPr id="10" name="Espace réservé du texte 3"/>
          <p:cNvSpPr txBox="1">
            <a:spLocks/>
          </p:cNvSpPr>
          <p:nvPr/>
        </p:nvSpPr>
        <p:spPr>
          <a:xfrm>
            <a:off x="654843" y="1279747"/>
            <a:ext cx="4250531" cy="1209613"/>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333" kern="1200">
                <a:solidFill>
                  <a:schemeClr val="bg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smtClean="0"/>
              <a:t>Le mot-clé </a:t>
            </a:r>
            <a:r>
              <a:rPr lang="fr-FR" dirty="0" err="1" smtClean="0"/>
              <a:t>const</a:t>
            </a:r>
            <a:r>
              <a:rPr lang="fr-FR" dirty="0" smtClean="0"/>
              <a:t> est un message de développeur à destination des autres développeurs ou de soi-même.</a:t>
            </a:r>
          </a:p>
          <a:p>
            <a:r>
              <a:rPr lang="fr-FR" dirty="0" smtClean="0"/>
              <a:t>Il permet d’assurer qu’une donnée ne puisse être modifiée.</a:t>
            </a:r>
          </a:p>
          <a:p>
            <a:endParaRPr lang="fr-FR" dirty="0"/>
          </a:p>
        </p:txBody>
      </p:sp>
      <p:sp>
        <p:nvSpPr>
          <p:cNvPr id="11" name="Espace réservé du texte 3"/>
          <p:cNvSpPr txBox="1">
            <a:spLocks/>
          </p:cNvSpPr>
          <p:nvPr/>
        </p:nvSpPr>
        <p:spPr>
          <a:xfrm>
            <a:off x="654841" y="4586545"/>
            <a:ext cx="4250531" cy="56934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333" kern="1200">
                <a:solidFill>
                  <a:schemeClr val="bg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smtClean="0"/>
              <a:t>Permet de capturer une référence en toute confiance</a:t>
            </a:r>
          </a:p>
          <a:p>
            <a:endParaRPr lang="fr-FR" dirty="0"/>
          </a:p>
        </p:txBody>
      </p:sp>
    </p:spTree>
    <p:extLst>
      <p:ext uri="{BB962C8B-B14F-4D97-AF65-F5344CB8AC3E}">
        <p14:creationId xmlns:p14="http://schemas.microsoft.com/office/powerpoint/2010/main" val="2995196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p:txBody>
          <a:bodyPr/>
          <a:lstStyle/>
          <a:p>
            <a:r>
              <a:rPr lang="fr-FR" dirty="0" smtClean="0"/>
              <a:t>Pour une fonction membre</a:t>
            </a:r>
            <a:endParaRPr lang="fr-FR" dirty="0"/>
          </a:p>
        </p:txBody>
      </p:sp>
      <p:sp>
        <p:nvSpPr>
          <p:cNvPr id="4" name="Espace réservé du texte 3"/>
          <p:cNvSpPr>
            <a:spLocks noGrp="1"/>
          </p:cNvSpPr>
          <p:nvPr>
            <p:ph type="body" sz="quarter" idx="12"/>
          </p:nvPr>
        </p:nvSpPr>
        <p:spPr/>
        <p:txBody>
          <a:bodyPr/>
          <a:lstStyle/>
          <a:p>
            <a:r>
              <a:rPr lang="fr-FR" dirty="0" smtClean="0"/>
              <a:t>Une fonction membre « </a:t>
            </a:r>
            <a:r>
              <a:rPr lang="fr-FR" dirty="0" err="1" smtClean="0"/>
              <a:t>const</a:t>
            </a:r>
            <a:r>
              <a:rPr lang="fr-FR" dirty="0" smtClean="0"/>
              <a:t> » ne peut modifier AUCUN des attributs de la classe.</a:t>
            </a:r>
            <a:endParaRPr lang="fr-FR" dirty="0"/>
          </a:p>
        </p:txBody>
      </p:sp>
      <p:sp>
        <p:nvSpPr>
          <p:cNvPr id="9" name="Rectangle 8"/>
          <p:cNvSpPr/>
          <p:nvPr/>
        </p:nvSpPr>
        <p:spPr>
          <a:xfrm>
            <a:off x="5590931" y="1037975"/>
            <a:ext cx="5080000" cy="3970318"/>
          </a:xfrm>
          <a:prstGeom prst="rect">
            <a:avLst/>
          </a:prstGeom>
        </p:spPr>
        <p:txBody>
          <a:bodyPr>
            <a:spAutoFit/>
          </a:bodyPr>
          <a:lstStyle/>
          <a:p>
            <a:r>
              <a:rPr lang="fr-FR" b="1" dirty="0">
                <a:solidFill>
                  <a:srgbClr val="008000"/>
                </a:solidFill>
                <a:latin typeface=""/>
              </a:rPr>
              <a:t>class </a:t>
            </a:r>
            <a:r>
              <a:rPr lang="fr-FR" b="1" dirty="0">
                <a:solidFill>
                  <a:srgbClr val="0000FF"/>
                </a:solidFill>
                <a:latin typeface=""/>
              </a:rPr>
              <a:t>Person {</a:t>
            </a:r>
          </a:p>
          <a:p>
            <a:r>
              <a:rPr lang="fr-FR" dirty="0">
                <a:solidFill>
                  <a:srgbClr val="A0A000"/>
                </a:solidFill>
                <a:latin typeface=""/>
              </a:rPr>
              <a:t>public:</a:t>
            </a:r>
          </a:p>
          <a:p>
            <a:r>
              <a:rPr lang="fr-FR" dirty="0">
                <a:latin typeface=""/>
              </a:rPr>
              <a:t>    </a:t>
            </a:r>
            <a:r>
              <a:rPr lang="fr-FR" dirty="0" err="1">
                <a:latin typeface=""/>
              </a:rPr>
              <a:t>std</a:t>
            </a:r>
            <a:r>
              <a:rPr lang="fr-FR" dirty="0">
                <a:solidFill>
                  <a:srgbClr val="666666"/>
                </a:solidFill>
                <a:latin typeface=""/>
              </a:rPr>
              <a:t>::string </a:t>
            </a:r>
            <a:r>
              <a:rPr lang="fr-FR" dirty="0" err="1">
                <a:solidFill>
                  <a:srgbClr val="666666"/>
                </a:solidFill>
                <a:latin typeface=""/>
              </a:rPr>
              <a:t>getName</a:t>
            </a:r>
            <a:r>
              <a:rPr lang="fr-FR" dirty="0">
                <a:solidFill>
                  <a:srgbClr val="666666"/>
                </a:solidFill>
                <a:latin typeface=""/>
              </a:rPr>
              <a:t>() </a:t>
            </a:r>
            <a:r>
              <a:rPr lang="fr-FR" b="1" dirty="0" err="1">
                <a:solidFill>
                  <a:srgbClr val="008000"/>
                </a:solidFill>
                <a:latin typeface=""/>
              </a:rPr>
              <a:t>const</a:t>
            </a:r>
            <a:r>
              <a:rPr lang="fr-FR" b="1" dirty="0">
                <a:solidFill>
                  <a:srgbClr val="008000"/>
                </a:solidFill>
                <a:latin typeface=""/>
              </a:rPr>
              <a:t> {</a:t>
            </a:r>
          </a:p>
          <a:p>
            <a:r>
              <a:rPr lang="fr-FR" dirty="0">
                <a:latin typeface=""/>
              </a:rPr>
              <a:t>        </a:t>
            </a:r>
            <a:r>
              <a:rPr lang="fr-FR" b="1" dirty="0">
                <a:solidFill>
                  <a:srgbClr val="008000"/>
                </a:solidFill>
                <a:latin typeface=""/>
              </a:rPr>
              <a:t>return </a:t>
            </a:r>
            <a:r>
              <a:rPr lang="fr-FR" b="1" dirty="0" err="1">
                <a:solidFill>
                  <a:srgbClr val="008000"/>
                </a:solidFill>
                <a:latin typeface=""/>
              </a:rPr>
              <a:t>name</a:t>
            </a:r>
            <a:r>
              <a:rPr lang="fr-FR" b="1" dirty="0">
                <a:solidFill>
                  <a:srgbClr val="008000"/>
                </a:solidFill>
                <a:latin typeface=""/>
              </a:rPr>
              <a:t>;</a:t>
            </a:r>
          </a:p>
          <a:p>
            <a:r>
              <a:rPr lang="fr-FR" dirty="0">
                <a:latin typeface=""/>
              </a:rPr>
              <a:t>    </a:t>
            </a:r>
            <a:r>
              <a:rPr lang="fr-FR" dirty="0" smtClean="0">
                <a:latin typeface=""/>
              </a:rPr>
              <a:t>}</a:t>
            </a:r>
            <a:endParaRPr lang="fr-FR" dirty="0">
              <a:latin typeface=""/>
            </a:endParaRPr>
          </a:p>
          <a:p>
            <a:r>
              <a:rPr lang="fr-FR" dirty="0" err="1">
                <a:solidFill>
                  <a:srgbClr val="A0A000"/>
                </a:solidFill>
                <a:latin typeface=""/>
              </a:rPr>
              <a:t>private</a:t>
            </a:r>
            <a:r>
              <a:rPr lang="fr-FR" dirty="0">
                <a:solidFill>
                  <a:srgbClr val="A0A000"/>
                </a:solidFill>
                <a:latin typeface=""/>
              </a:rPr>
              <a:t>:</a:t>
            </a:r>
          </a:p>
          <a:p>
            <a:r>
              <a:rPr lang="fr-FR" dirty="0">
                <a:latin typeface=""/>
              </a:rPr>
              <a:t>    </a:t>
            </a:r>
            <a:r>
              <a:rPr lang="fr-FR" dirty="0" err="1">
                <a:latin typeface=""/>
              </a:rPr>
              <a:t>std</a:t>
            </a:r>
            <a:r>
              <a:rPr lang="fr-FR" dirty="0">
                <a:solidFill>
                  <a:srgbClr val="666666"/>
                </a:solidFill>
                <a:latin typeface=""/>
              </a:rPr>
              <a:t>::string </a:t>
            </a:r>
            <a:r>
              <a:rPr lang="fr-FR" dirty="0" err="1">
                <a:solidFill>
                  <a:srgbClr val="666666"/>
                </a:solidFill>
                <a:latin typeface=""/>
              </a:rPr>
              <a:t>name</a:t>
            </a:r>
            <a:r>
              <a:rPr lang="fr-FR" dirty="0">
                <a:solidFill>
                  <a:srgbClr val="666666"/>
                </a:solidFill>
                <a:latin typeface=""/>
              </a:rPr>
              <a:t>;</a:t>
            </a:r>
          </a:p>
          <a:p>
            <a:r>
              <a:rPr lang="fr-FR" dirty="0">
                <a:latin typeface=""/>
              </a:rPr>
              <a:t>};</a:t>
            </a:r>
          </a:p>
          <a:p>
            <a:endParaRPr lang="fr-FR" dirty="0">
              <a:latin typeface=""/>
            </a:endParaRPr>
          </a:p>
          <a:p>
            <a:r>
              <a:rPr lang="fr-FR" dirty="0" err="1">
                <a:solidFill>
                  <a:srgbClr val="B00040"/>
                </a:solidFill>
                <a:latin typeface=""/>
              </a:rPr>
              <a:t>int</a:t>
            </a:r>
            <a:r>
              <a:rPr lang="fr-FR" dirty="0">
                <a:solidFill>
                  <a:srgbClr val="B00040"/>
                </a:solidFill>
                <a:latin typeface=""/>
              </a:rPr>
              <a:t> </a:t>
            </a:r>
            <a:r>
              <a:rPr lang="fr-FR" dirty="0">
                <a:solidFill>
                  <a:srgbClr val="0000FF"/>
                </a:solidFill>
                <a:latin typeface=""/>
              </a:rPr>
              <a:t>main() {</a:t>
            </a:r>
          </a:p>
          <a:p>
            <a:r>
              <a:rPr lang="fr-FR" dirty="0">
                <a:latin typeface=""/>
              </a:rPr>
              <a:t>    </a:t>
            </a:r>
            <a:r>
              <a:rPr lang="fr-FR" b="1" dirty="0" err="1">
                <a:solidFill>
                  <a:srgbClr val="008000"/>
                </a:solidFill>
                <a:latin typeface=""/>
              </a:rPr>
              <a:t>const</a:t>
            </a:r>
            <a:r>
              <a:rPr lang="fr-FR" b="1" dirty="0">
                <a:solidFill>
                  <a:srgbClr val="008000"/>
                </a:solidFill>
                <a:latin typeface=""/>
              </a:rPr>
              <a:t> Person p;</a:t>
            </a:r>
          </a:p>
          <a:p>
            <a:r>
              <a:rPr lang="fr-FR" dirty="0">
                <a:latin typeface=""/>
              </a:rPr>
              <a:t>    </a:t>
            </a:r>
            <a:r>
              <a:rPr lang="fr-FR" dirty="0" smtClean="0">
                <a:latin typeface=""/>
              </a:rPr>
              <a:t>auto </a:t>
            </a:r>
            <a:r>
              <a:rPr lang="fr-FR" dirty="0" err="1" smtClean="0">
                <a:latin typeface=""/>
              </a:rPr>
              <a:t>str</a:t>
            </a:r>
            <a:r>
              <a:rPr lang="fr-FR" dirty="0" smtClean="0">
                <a:latin typeface=""/>
              </a:rPr>
              <a:t> = </a:t>
            </a:r>
            <a:r>
              <a:rPr lang="fr-FR" dirty="0" err="1" smtClean="0">
                <a:latin typeface=""/>
              </a:rPr>
              <a:t>p.getName</a:t>
            </a:r>
            <a:r>
              <a:rPr lang="fr-FR" dirty="0">
                <a:latin typeface=""/>
              </a:rPr>
              <a:t>(); </a:t>
            </a:r>
            <a:r>
              <a:rPr lang="fr-FR" dirty="0" smtClean="0">
                <a:latin typeface=""/>
              </a:rPr>
              <a:t/>
            </a:r>
            <a:br>
              <a:rPr lang="fr-FR" dirty="0" smtClean="0">
                <a:latin typeface=""/>
              </a:rPr>
            </a:br>
            <a:r>
              <a:rPr lang="fr-FR" dirty="0" smtClean="0">
                <a:latin typeface=""/>
              </a:rPr>
              <a:t>    </a:t>
            </a:r>
            <a:r>
              <a:rPr lang="fr-FR" b="1" dirty="0" smtClean="0">
                <a:solidFill>
                  <a:srgbClr val="008000"/>
                </a:solidFill>
                <a:latin typeface=""/>
              </a:rPr>
              <a:t>return </a:t>
            </a:r>
            <a:r>
              <a:rPr lang="fr-FR" b="1" dirty="0">
                <a:solidFill>
                  <a:srgbClr val="666666"/>
                </a:solidFill>
                <a:latin typeface=""/>
              </a:rPr>
              <a:t>0;</a:t>
            </a:r>
          </a:p>
          <a:p>
            <a:r>
              <a:rPr lang="fr-FR" dirty="0">
                <a:latin typeface=""/>
              </a:rPr>
              <a:t>}</a:t>
            </a:r>
          </a:p>
        </p:txBody>
      </p:sp>
    </p:spTree>
    <p:extLst>
      <p:ext uri="{BB962C8B-B14F-4D97-AF65-F5344CB8AC3E}">
        <p14:creationId xmlns:p14="http://schemas.microsoft.com/office/powerpoint/2010/main" val="22243817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p:txBody>
          <a:bodyPr/>
          <a:lstStyle/>
          <a:p>
            <a:r>
              <a:rPr lang="fr-FR" dirty="0" smtClean="0"/>
              <a:t>Pour les pointeurs</a:t>
            </a:r>
            <a:endParaRPr lang="fr-FR" dirty="0"/>
          </a:p>
        </p:txBody>
      </p:sp>
      <p:sp>
        <p:nvSpPr>
          <p:cNvPr id="4" name="Espace réservé du texte 3"/>
          <p:cNvSpPr>
            <a:spLocks noGrp="1"/>
          </p:cNvSpPr>
          <p:nvPr>
            <p:ph type="body" sz="quarter" idx="12"/>
          </p:nvPr>
        </p:nvSpPr>
        <p:spPr/>
        <p:txBody>
          <a:bodyPr/>
          <a:lstStyle/>
          <a:p>
            <a:r>
              <a:rPr lang="fr-FR" dirty="0" smtClean="0"/>
              <a:t>Il faut éviter au maximum l’utilisation des pointeurs. </a:t>
            </a:r>
          </a:p>
          <a:p>
            <a:r>
              <a:rPr lang="fr-FR" dirty="0" smtClean="0"/>
              <a:t>C’est un mécanisme très puissant mais aussi très risqué.</a:t>
            </a:r>
          </a:p>
          <a:p>
            <a:r>
              <a:rPr lang="fr-FR" dirty="0" smtClean="0"/>
              <a:t>Parfois, on ne peut cependant pas passer à côté.</a:t>
            </a:r>
          </a:p>
          <a:p>
            <a:r>
              <a:rPr lang="fr-FR" dirty="0" smtClean="0"/>
              <a:t>Dans ce cas, le mot clé </a:t>
            </a:r>
            <a:r>
              <a:rPr lang="fr-FR" dirty="0" err="1" smtClean="0"/>
              <a:t>const</a:t>
            </a:r>
            <a:r>
              <a:rPr lang="fr-FR" dirty="0" smtClean="0"/>
              <a:t> peut permettre de réguler les possibilités d’action du </a:t>
            </a:r>
            <a:r>
              <a:rPr lang="fr-FR" dirty="0" err="1" smtClean="0"/>
              <a:t>developpeur</a:t>
            </a:r>
            <a:r>
              <a:rPr lang="fr-FR" dirty="0" smtClean="0"/>
              <a:t>.</a:t>
            </a:r>
            <a:endParaRPr lang="fr-FR" dirty="0"/>
          </a:p>
        </p:txBody>
      </p:sp>
      <p:sp>
        <p:nvSpPr>
          <p:cNvPr id="3" name="Rectangle 2"/>
          <p:cNvSpPr/>
          <p:nvPr/>
        </p:nvSpPr>
        <p:spPr>
          <a:xfrm>
            <a:off x="5274408" y="745185"/>
            <a:ext cx="4810369" cy="584775"/>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a:solidFill>
                  <a:srgbClr val="B00040"/>
                </a:solidFill>
                <a:latin typeface=""/>
              </a:rPr>
              <a:t>int</a:t>
            </a:r>
            <a:r>
              <a:rPr lang="en-US" sz="1600" b="1" dirty="0">
                <a:solidFill>
                  <a:srgbClr val="666666"/>
                </a:solidFill>
                <a:latin typeface=""/>
              </a:rPr>
              <a:t>* 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a:t>
            </a:r>
            <a:r>
              <a:rPr lang="fr-FR" sz="1600" i="1" dirty="0" smtClean="0">
                <a:solidFill>
                  <a:srgbClr val="408080"/>
                </a:solidFill>
                <a:latin typeface=""/>
              </a:rPr>
              <a:t>Erreur la valeur pointée ne peut changer</a:t>
            </a:r>
            <a:endParaRPr lang="fr-FR" sz="1600" i="1" dirty="0">
              <a:solidFill>
                <a:srgbClr val="408080"/>
              </a:solidFill>
              <a:latin typeface=""/>
            </a:endParaRPr>
          </a:p>
        </p:txBody>
      </p:sp>
      <p:sp>
        <p:nvSpPr>
          <p:cNvPr id="7" name="Rectangle 6"/>
          <p:cNvSpPr/>
          <p:nvPr/>
        </p:nvSpPr>
        <p:spPr>
          <a:xfrm>
            <a:off x="5274407" y="1609762"/>
            <a:ext cx="4810369" cy="830997"/>
          </a:xfrm>
          <a:prstGeom prst="rect">
            <a:avLst/>
          </a:prstGeom>
        </p:spPr>
        <p:txBody>
          <a:bodyPr wrap="square">
            <a:spAutoFit/>
          </a:bodyPr>
          <a:lstStyle/>
          <a:p>
            <a:r>
              <a:rPr lang="en-US" sz="1600" b="1" dirty="0" err="1" smtClean="0">
                <a:solidFill>
                  <a:srgbClr val="B00040"/>
                </a:solidFill>
                <a:latin typeface=""/>
              </a:rPr>
              <a:t>int</a:t>
            </a:r>
            <a:r>
              <a:rPr lang="en-US" sz="1600" b="1" dirty="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a:t>
            </a:r>
            <a:r>
              <a:rPr lang="fr-FR" sz="1600" i="1" dirty="0" smtClean="0">
                <a:solidFill>
                  <a:srgbClr val="408080"/>
                </a:solidFill>
                <a:latin typeface=""/>
              </a:rPr>
              <a:t>Ok la valeur pointée peut changer</a:t>
            </a:r>
            <a:br>
              <a:rPr lang="fr-FR" sz="1600" i="1" dirty="0" smtClean="0">
                <a:solidFill>
                  <a:srgbClr val="408080"/>
                </a:solidFill>
                <a:latin typeface=""/>
              </a:rPr>
            </a:br>
            <a:r>
              <a:rPr lang="en-US" sz="1600" b="1" dirty="0">
                <a:solidFill>
                  <a:srgbClr val="666666"/>
                </a:solidFill>
                <a:latin typeface=""/>
              </a:rPr>
              <a:t>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666666"/>
                </a:solidFill>
                <a:latin typeface=""/>
              </a:rPr>
              <a:t>(5</a:t>
            </a:r>
            <a:r>
              <a:rPr lang="en-US" sz="1600" b="1" dirty="0" smtClean="0">
                <a:solidFill>
                  <a:srgbClr val="666666"/>
                </a:solidFill>
                <a:latin typeface=""/>
              </a:rPr>
              <a:t>); </a:t>
            </a:r>
            <a:r>
              <a:rPr lang="fr-FR" sz="1600" i="1" dirty="0">
                <a:solidFill>
                  <a:srgbClr val="408080"/>
                </a:solidFill>
                <a:latin typeface=""/>
              </a:rPr>
              <a:t>// </a:t>
            </a:r>
            <a:r>
              <a:rPr lang="fr-FR" sz="1600" i="1" dirty="0" smtClean="0">
                <a:solidFill>
                  <a:srgbClr val="408080"/>
                </a:solidFill>
                <a:latin typeface=""/>
              </a:rPr>
              <a:t>Erreur, p ne peut changer</a:t>
            </a:r>
            <a:endParaRPr lang="en-US" sz="1600" b="1" dirty="0">
              <a:solidFill>
                <a:srgbClr val="666666"/>
              </a:solidFill>
              <a:latin typeface=""/>
            </a:endParaRPr>
          </a:p>
        </p:txBody>
      </p:sp>
      <p:sp>
        <p:nvSpPr>
          <p:cNvPr id="8" name="Rectangle 7"/>
          <p:cNvSpPr/>
          <p:nvPr/>
        </p:nvSpPr>
        <p:spPr>
          <a:xfrm>
            <a:off x="5274406" y="2878785"/>
            <a:ext cx="4810369" cy="830997"/>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smtClean="0">
                <a:solidFill>
                  <a:srgbClr val="B00040"/>
                </a:solidFill>
                <a:latin typeface=""/>
              </a:rPr>
              <a:t>int</a:t>
            </a:r>
            <a:r>
              <a:rPr lang="en-US" sz="1600" b="1" dirty="0" smtClean="0">
                <a:solidFill>
                  <a:srgbClr val="B00040"/>
                </a:solidFill>
                <a:latin typeface=""/>
              </a:rPr>
              <a:t> </a:t>
            </a:r>
            <a:r>
              <a:rPr lang="en-US" sz="1600" b="1" dirty="0" smtClean="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Erreur</a:t>
            </a:r>
            <a:r>
              <a:rPr lang="fr-FR" sz="1600" i="1" dirty="0" smtClean="0">
                <a:solidFill>
                  <a:srgbClr val="408080"/>
                </a:solidFill>
                <a:latin typeface=""/>
              </a:rPr>
              <a:t> la valeur pointée peut changer</a:t>
            </a:r>
            <a:br>
              <a:rPr lang="fr-FR" sz="1600" i="1" dirty="0" smtClean="0">
                <a:solidFill>
                  <a:srgbClr val="408080"/>
                </a:solidFill>
                <a:latin typeface=""/>
              </a:rPr>
            </a:br>
            <a:r>
              <a:rPr lang="en-US" sz="1600" b="1" dirty="0">
                <a:solidFill>
                  <a:srgbClr val="666666"/>
                </a:solidFill>
                <a:latin typeface=""/>
              </a:rPr>
              <a:t>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666666"/>
                </a:solidFill>
                <a:latin typeface=""/>
              </a:rPr>
              <a:t>(5</a:t>
            </a:r>
            <a:r>
              <a:rPr lang="en-US" sz="1600" b="1" dirty="0" smtClean="0">
                <a:solidFill>
                  <a:srgbClr val="666666"/>
                </a:solidFill>
                <a:latin typeface=""/>
              </a:rPr>
              <a:t>); </a:t>
            </a:r>
            <a:r>
              <a:rPr lang="fr-FR" sz="1600" i="1" dirty="0">
                <a:solidFill>
                  <a:srgbClr val="408080"/>
                </a:solidFill>
                <a:latin typeface=""/>
              </a:rPr>
              <a:t>// </a:t>
            </a:r>
            <a:r>
              <a:rPr lang="fr-FR" sz="1600" i="1" dirty="0" smtClean="0">
                <a:solidFill>
                  <a:srgbClr val="408080"/>
                </a:solidFill>
                <a:latin typeface=""/>
              </a:rPr>
              <a:t>Erreur, p ne peut changer</a:t>
            </a:r>
            <a:endParaRPr lang="en-US" sz="1600" b="1" dirty="0">
              <a:solidFill>
                <a:srgbClr val="666666"/>
              </a:solidFill>
              <a:latin typeface=""/>
            </a:endParaRPr>
          </a:p>
        </p:txBody>
      </p:sp>
      <p:sp>
        <p:nvSpPr>
          <p:cNvPr id="10" name="Rectangle 9"/>
          <p:cNvSpPr/>
          <p:nvPr/>
        </p:nvSpPr>
        <p:spPr>
          <a:xfrm>
            <a:off x="6092090" y="4503901"/>
            <a:ext cx="4810369" cy="338554"/>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smtClean="0">
                <a:solidFill>
                  <a:srgbClr val="B00040"/>
                </a:solidFill>
                <a:latin typeface=""/>
              </a:rPr>
              <a:t>int</a:t>
            </a:r>
            <a:r>
              <a:rPr lang="en-US" sz="1600" b="1" dirty="0" smtClean="0">
                <a:solidFill>
                  <a:srgbClr val="B00040"/>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r>
              <a:rPr lang="en-US" sz="1600" b="1" dirty="0" smtClean="0">
                <a:solidFill>
                  <a:srgbClr val="666666"/>
                </a:solidFill>
                <a:latin typeface=""/>
              </a:rPr>
              <a:t>);</a:t>
            </a:r>
            <a:endParaRPr lang="en-US" sz="1600" b="1" dirty="0">
              <a:solidFill>
                <a:srgbClr val="666666"/>
              </a:solidFill>
              <a:latin typeface=""/>
            </a:endParaRPr>
          </a:p>
        </p:txBody>
      </p:sp>
      <p:pic>
        <p:nvPicPr>
          <p:cNvPr id="11" name="Image 10"/>
          <p:cNvPicPr>
            <a:picLocks noChangeAspect="1"/>
          </p:cNvPicPr>
          <p:nvPr/>
        </p:nvPicPr>
        <p:blipFill>
          <a:blip r:embed="rId3"/>
          <a:stretch>
            <a:fillRect/>
          </a:stretch>
        </p:blipFill>
        <p:spPr>
          <a:xfrm>
            <a:off x="5144844" y="4231066"/>
            <a:ext cx="868364" cy="884225"/>
          </a:xfrm>
          <a:prstGeom prst="rect">
            <a:avLst/>
          </a:prstGeom>
        </p:spPr>
      </p:pic>
    </p:spTree>
    <p:extLst>
      <p:ext uri="{BB962C8B-B14F-4D97-AF65-F5344CB8AC3E}">
        <p14:creationId xmlns:p14="http://schemas.microsoft.com/office/powerpoint/2010/main" val="7148141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102282" y="1692897"/>
            <a:ext cx="4930093" cy="402518"/>
          </a:xfrm>
        </p:spPr>
        <p:txBody>
          <a:bodyPr rtlCol="0">
            <a:noAutofit/>
          </a:bodyPr>
          <a:lstStyle/>
          <a:p>
            <a:pPr algn="r"/>
            <a:r>
              <a:rPr lang="fr-FR" sz="3500" dirty="0" smtClean="0">
                <a:solidFill>
                  <a:schemeClr val="bg1"/>
                </a:solidFill>
              </a:rPr>
              <a:t/>
            </a:r>
            <a:br>
              <a:rPr lang="fr-FR" sz="3500" dirty="0" smtClean="0">
                <a:solidFill>
                  <a:schemeClr val="bg1"/>
                </a:solidFill>
              </a:rPr>
            </a:br>
            <a:r>
              <a:rPr lang="fr-FR" sz="3500" dirty="0" err="1" smtClean="0">
                <a:solidFill>
                  <a:schemeClr val="bg1"/>
                </a:solidFill>
              </a:rPr>
              <a:t>Templates</a:t>
            </a:r>
            <a:r>
              <a:rPr lang="fr-FR" sz="3500" dirty="0" smtClean="0">
                <a:solidFill>
                  <a:schemeClr val="bg1"/>
                </a:solidFill>
              </a:rPr>
              <a:t/>
            </a:r>
            <a:br>
              <a:rPr lang="fr-FR" sz="3500" dirty="0" smtClean="0">
                <a:solidFill>
                  <a:schemeClr val="bg1"/>
                </a:solidFill>
              </a:rPr>
            </a:br>
            <a:r>
              <a:rPr lang="fr-FR" sz="3500" dirty="0" err="1" smtClean="0">
                <a:solidFill>
                  <a:schemeClr val="bg1"/>
                </a:solidFill>
              </a:rPr>
              <a:t>Template</a:t>
            </a:r>
            <a:r>
              <a:rPr lang="fr-FR" sz="3500" dirty="0" err="1" smtClean="0"/>
              <a:t>s</a:t>
            </a:r>
            <a:r>
              <a:rPr lang="fr-FR" sz="3500" dirty="0" smtClean="0"/>
              <a:t> </a:t>
            </a:r>
            <a:r>
              <a:rPr lang="fr-FR" sz="3500" dirty="0" err="1" smtClean="0"/>
              <a:t>variadic</a:t>
            </a:r>
            <a:r>
              <a:rPr lang="fr-FR" sz="3500" dirty="0" smtClean="0"/>
              <a:t/>
            </a:r>
            <a:br>
              <a:rPr lang="fr-FR" sz="3500" dirty="0" smtClean="0"/>
            </a:br>
            <a:r>
              <a:rPr lang="fr-FR" sz="3500" dirty="0" smtClean="0"/>
              <a:t>Threads</a:t>
            </a:r>
            <a:r>
              <a:rPr lang="fr-FR" sz="3500" dirty="0" smtClean="0"/>
              <a:t/>
            </a:r>
            <a:br>
              <a:rPr lang="fr-FR" sz="3500" dirty="0" smtClean="0"/>
            </a:br>
            <a:r>
              <a:rPr lang="fr-FR" sz="3500" dirty="0" smtClean="0"/>
              <a:t>Move</a:t>
            </a:r>
            <a:br>
              <a:rPr lang="fr-FR" sz="3500" dirty="0" smtClean="0"/>
            </a:br>
            <a:r>
              <a:rPr lang="fr-FR" sz="3500" dirty="0" err="1" smtClean="0"/>
              <a:t>Optional</a:t>
            </a:r>
            <a:r>
              <a:rPr lang="fr-FR" sz="3500" dirty="0" smtClean="0"/>
              <a:t/>
            </a:r>
            <a:br>
              <a:rPr lang="fr-FR" sz="3500" dirty="0" smtClean="0"/>
            </a:br>
            <a:r>
              <a:rPr lang="fr-FR" sz="3500" dirty="0" smtClean="0"/>
              <a:t>Variant</a:t>
            </a:r>
            <a:br>
              <a:rPr lang="fr-FR" sz="3500" dirty="0" smtClean="0"/>
            </a:br>
            <a:endParaRPr lang="fr-FR" sz="3500" dirty="0">
              <a:solidFill>
                <a:schemeClr val="bg1"/>
              </a:solidFill>
            </a:endParaRPr>
          </a:p>
        </p:txBody>
      </p:sp>
      <p:sp>
        <p:nvSpPr>
          <p:cNvPr id="7" name="Espace réservé du contenu 6"/>
          <p:cNvSpPr>
            <a:spLocks noGrp="1"/>
          </p:cNvSpPr>
          <p:nvPr>
            <p:ph sz="quarter" idx="13"/>
          </p:nvPr>
        </p:nvSpPr>
        <p:spPr/>
        <p:txBody>
          <a:bodyPr/>
          <a:lstStyle/>
          <a:p>
            <a:r>
              <a:rPr lang="fr-FR" dirty="0" smtClean="0"/>
              <a:t>A venir</a:t>
            </a:r>
            <a:endParaRPr lang="fr-FR" dirty="0"/>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smtClean="0">
                <a:ln w="9525" cmpd="sng">
                  <a:solidFill>
                    <a:schemeClr val="accent1"/>
                  </a:solidFill>
                  <a:prstDash val="solid"/>
                </a:ln>
                <a:solidFill>
                  <a:srgbClr val="70AD47">
                    <a:tint val="1000"/>
                  </a:srgbClr>
                </a:solidFill>
                <a:effectLst>
                  <a:glow rad="38100">
                    <a:schemeClr val="accent1">
                      <a:alpha val="40000"/>
                    </a:schemeClr>
                  </a:glow>
                </a:effectLst>
              </a:rPr>
              <a:t>08</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181551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84327" y="4619580"/>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133985" y="4769844"/>
            <a:ext cx="9161291" cy="746037"/>
          </a:xfrm>
        </p:spPr>
        <p:txBody>
          <a:bodyPr rtlCol="0">
            <a:noAutofit/>
          </a:bodyPr>
          <a:lstStyle/>
          <a:p>
            <a:pPr algn="r" rtl="0"/>
            <a:r>
              <a:rPr lang="fr-FR" sz="3500" dirty="0">
                <a:solidFill>
                  <a:schemeClr val="bg1"/>
                </a:solidFill>
              </a:rPr>
              <a:t>À suivre</a:t>
            </a:r>
          </a:p>
        </p:txBody>
      </p:sp>
      <p:pic>
        <p:nvPicPr>
          <p:cNvPr id="8" name="Image 7">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89484" y="4771349"/>
            <a:ext cx="3345917" cy="894796"/>
          </a:xfrm>
          <a:prstGeom prst="rect">
            <a:avLst/>
          </a:prstGeom>
          <a:ln>
            <a:noFill/>
          </a:ln>
          <a:effectLst>
            <a:outerShdw blurRad="190500" algn="tl" rotWithShape="0">
              <a:srgbClr val="000000">
                <a:alpha val="70000"/>
              </a:srgbClr>
            </a:outerShdw>
          </a:effectLst>
        </p:spPr>
      </p:pic>
      <p:sp>
        <p:nvSpPr>
          <p:cNvPr id="9" name="Sous-titre 8"/>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265540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441314" y="2494541"/>
            <a:ext cx="4250418" cy="402518"/>
          </a:xfrm>
        </p:spPr>
        <p:txBody>
          <a:bodyPr rtlCol="0">
            <a:noAutofit/>
          </a:bodyPr>
          <a:lstStyle/>
          <a:p>
            <a:pPr algn="r" rtl="0"/>
            <a:r>
              <a:rPr lang="fr-FR" sz="3500" dirty="0" smtClean="0">
                <a:solidFill>
                  <a:schemeClr val="bg1"/>
                </a:solidFill>
              </a:rPr>
              <a:t>Rappels</a:t>
            </a:r>
            <a:endParaRPr lang="fr-FR" sz="3500" dirty="0">
              <a:solidFill>
                <a:schemeClr val="bg1"/>
              </a:solidFill>
            </a:endParaRPr>
          </a:p>
        </p:txBody>
      </p:sp>
      <p:sp>
        <p:nvSpPr>
          <p:cNvPr id="6" name="ZoneTexte 5"/>
          <p:cNvSpPr txBox="1"/>
          <p:nvPr/>
        </p:nvSpPr>
        <p:spPr>
          <a:xfrm>
            <a:off x="786291" y="0"/>
            <a:ext cx="2221830"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00</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37627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6" name="Espace réservé du texte 5"/>
          <p:cNvSpPr>
            <a:spLocks noGrp="1"/>
          </p:cNvSpPr>
          <p:nvPr>
            <p:ph type="body" sz="quarter" idx="10"/>
          </p:nvPr>
        </p:nvSpPr>
        <p:spPr/>
        <p:txBody>
          <a:bodyPr/>
          <a:lstStyle/>
          <a:p>
            <a:r>
              <a:rPr lang="fr-FR" dirty="0" smtClean="0"/>
              <a:t>Historique</a:t>
            </a:r>
            <a:endParaRPr lang="fr-FR" dirty="0"/>
          </a:p>
        </p:txBody>
      </p:sp>
      <p:sp>
        <p:nvSpPr>
          <p:cNvPr id="3" name="Espace réservé du contenu 2"/>
          <p:cNvSpPr>
            <a:spLocks noGrp="1"/>
          </p:cNvSpPr>
          <p:nvPr>
            <p:ph idx="4294967295"/>
          </p:nvPr>
        </p:nvSpPr>
        <p:spPr>
          <a:xfrm>
            <a:off x="897309" y="1496219"/>
            <a:ext cx="5622925" cy="3619500"/>
          </a:xfrm>
        </p:spPr>
        <p:txBody>
          <a:bodyPr>
            <a:normAutofit/>
          </a:bodyPr>
          <a:lstStyle/>
          <a:p>
            <a:r>
              <a:rPr lang="fr-FR" sz="2000" dirty="0"/>
              <a:t>Langage de programmation compilé</a:t>
            </a:r>
          </a:p>
          <a:p>
            <a:r>
              <a:rPr lang="fr-FR" sz="2000" dirty="0"/>
              <a:t>Créé par Bjarne </a:t>
            </a:r>
            <a:r>
              <a:rPr lang="fr-FR" sz="2000" dirty="0" err="1"/>
              <a:t>Stroustrup</a:t>
            </a:r>
            <a:r>
              <a:rPr lang="fr-FR" sz="2000" dirty="0"/>
              <a:t> 80’</a:t>
            </a:r>
          </a:p>
          <a:p>
            <a:r>
              <a:rPr lang="fr-FR" sz="2000" dirty="0"/>
              <a:t>Standardisé ISO avec une communauté très active</a:t>
            </a:r>
          </a:p>
          <a:p>
            <a:r>
              <a:rPr lang="fr-FR" sz="2000" dirty="0"/>
              <a:t>Très utilisé pour les applications où la performance est importante</a:t>
            </a:r>
          </a:p>
          <a:p>
            <a:pPr lvl="1"/>
            <a:r>
              <a:rPr lang="fr-FR" dirty="0"/>
              <a:t>Systèmes d’exploitation </a:t>
            </a:r>
          </a:p>
          <a:p>
            <a:pPr lvl="1"/>
            <a:r>
              <a:rPr lang="fr-FR" dirty="0"/>
              <a:t>Calcul embarqué</a:t>
            </a:r>
          </a:p>
          <a:p>
            <a:pPr lvl="1"/>
            <a:r>
              <a:rPr lang="fr-FR" dirty="0"/>
              <a:t>Applications de simulation</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68" y="1718648"/>
            <a:ext cx="2460245" cy="2460245"/>
          </a:xfrm>
          <a:prstGeom prst="rect">
            <a:avLst/>
          </a:prstGeom>
        </p:spPr>
      </p:pic>
    </p:spTree>
    <p:extLst>
      <p:ext uri="{BB962C8B-B14F-4D97-AF65-F5344CB8AC3E}">
        <p14:creationId xmlns:p14="http://schemas.microsoft.com/office/powerpoint/2010/main" val="796632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Support Academy_FY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Scalian - ENG - May 2022.pptx" id="{3968D0D1-9570-4E08-AA0D-A8C0BDA7B695}" vid="{D1A4F37B-FF96-46B4-95B9-57A6ED46E49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2.xml><?xml version="1.0" encoding="utf-8"?>
<ds:datastoreItem xmlns:ds="http://schemas.openxmlformats.org/officeDocument/2006/customXml" ds:itemID="{F651EF32-6551-47EB-8BA9-22EF81F3DDAC}">
  <ds:schemaRefs>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 ds:uri="16c05727-aa75-4e4a-9b5f-8a80a1165891"/>
    <ds:schemaRef ds:uri="http://schemas.microsoft.com/office/infopath/2007/PartnerControls"/>
    <ds:schemaRef ds:uri="71af3243-3dd4-4a8d-8c0d-dd76da1f02a5"/>
    <ds:schemaRef ds:uri="http://purl.org/dc/terms/"/>
  </ds:schemaRefs>
</ds:datastoreItem>
</file>

<file path=customXml/itemProps3.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Template_Support Academy_FY23</Template>
  <TotalTime>18173</TotalTime>
  <Words>5973</Words>
  <Application>Microsoft Office PowerPoint</Application>
  <PresentationFormat>Personnalisé</PresentationFormat>
  <Paragraphs>849</Paragraphs>
  <Slides>76</Slides>
  <Notes>51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76</vt:i4>
      </vt:variant>
    </vt:vector>
  </HeadingPairs>
  <TitlesOfParts>
    <vt:vector size="88" baseType="lpstr">
      <vt:lpstr>Arial</vt:lpstr>
      <vt:lpstr>Arial Narrow</vt:lpstr>
      <vt:lpstr>Calibri</vt:lpstr>
      <vt:lpstr>Calibri Light</vt:lpstr>
      <vt:lpstr>Cascadia Code</vt:lpstr>
      <vt:lpstr>Century Gothic</vt:lpstr>
      <vt:lpstr>Courier New</vt:lpstr>
      <vt:lpstr>Symbol</vt:lpstr>
      <vt:lpstr>Times New Roman</vt:lpstr>
      <vt:lpstr>Wingdings</vt:lpstr>
      <vt:lpstr>Wingdings 2</vt:lpstr>
      <vt:lpstr>Template_Support Academy_FY23</vt:lpstr>
      <vt:lpstr>C++ intermédiaire</vt:lpstr>
      <vt:lpstr>Présentation</vt:lpstr>
      <vt:lpstr>Tour de table</vt:lpstr>
      <vt:lpstr>Programme : vous avez voté !</vt:lpstr>
      <vt:lpstr>Objectifs de la formation</vt:lpstr>
      <vt:lpstr>Les règles du jeu pendant la formation</vt:lpstr>
      <vt:lpstr>Récupérer le support de formation</vt:lpstr>
      <vt:lpstr>Rappels</vt:lpstr>
      <vt:lpstr>Le C++</vt:lpstr>
      <vt:lpstr>Le C++</vt:lpstr>
      <vt:lpstr>Le C++</vt:lpstr>
      <vt:lpstr>C++ vs C</vt:lpstr>
      <vt:lpstr>Fonctions Lambda</vt:lpstr>
      <vt:lpstr>Qu’est-ce qu’une lambda ?</vt:lpstr>
      <vt:lpstr>À vous !</vt:lpstr>
      <vt:lpstr>Quelques exemples</vt:lpstr>
      <vt:lpstr>Les lambdas sont des classes</vt:lpstr>
      <vt:lpstr>Les lambdas sont des classes</vt:lpstr>
      <vt:lpstr>Les lambdas sont des classes</vt:lpstr>
      <vt:lpstr>À vous !</vt:lpstr>
      <vt:lpstr>Les lambdas  polymorphiques (cpp17) </vt:lpstr>
      <vt:lpstr>À vous !</vt:lpstr>
      <vt:lpstr>More lambda Tricks</vt:lpstr>
      <vt:lpstr>More lambda Tricks</vt:lpstr>
      <vt:lpstr>Bilan</vt:lpstr>
      <vt:lpstr>Chaine de compilation</vt:lpstr>
      <vt:lpstr>Les 4 étapes</vt:lpstr>
      <vt:lpstr>Le préprocesseur</vt:lpstr>
      <vt:lpstr>Le préprocesseur</vt:lpstr>
      <vt:lpstr>Le compilateur</vt:lpstr>
      <vt:lpstr>L’assembleur</vt:lpstr>
      <vt:lpstr>L’éditeur de lien – Statique</vt:lpstr>
      <vt:lpstr>L’éditeur de lien – Dynamique</vt:lpstr>
      <vt:lpstr>Un exemple avec GCC (une fois n’est pas coutume)</vt:lpstr>
      <vt:lpstr>Résumé de la chaine complète</vt:lpstr>
      <vt:lpstr>À vous ! Compilation msvc en ligne de commande</vt:lpstr>
      <vt:lpstr>À vous ! Compilation msvc en ligne de commande</vt:lpstr>
      <vt:lpstr>Présentation PowerPoint</vt:lpstr>
      <vt:lpstr>À vous ! </vt:lpstr>
      <vt:lpstr>Un mot sur __declspec(dllexport/dllimport) </vt:lpstr>
      <vt:lpstr>À vous ! </vt:lpstr>
      <vt:lpstr>Solution multi-plateforme</vt:lpstr>
      <vt:lpstr>Résoudre les problèmes de link</vt:lpstr>
      <vt:lpstr>Entêtes précompilées</vt:lpstr>
      <vt:lpstr>Entêtes précompilées - Precompiled header</vt:lpstr>
      <vt:lpstr>Exemple</vt:lpstr>
      <vt:lpstr>Exemple depuis la ligne de commande</vt:lpstr>
      <vt:lpstr>Exemple depuis les propriétés visual</vt:lpstr>
      <vt:lpstr>Exemple depuis Qmake</vt:lpstr>
      <vt:lpstr>depuis CMAKE ?</vt:lpstr>
      <vt:lpstr>Résumé</vt:lpstr>
      <vt:lpstr>Options de compilation</vt:lpstr>
      <vt:lpstr>Catégories</vt:lpstr>
      <vt:lpstr>Options d’Optimisation</vt:lpstr>
      <vt:lpstr>À vous !</vt:lpstr>
      <vt:lpstr>Note sur les configurations</vt:lpstr>
      <vt:lpstr>Trick de compilation avant de passer au options de debug </vt:lpstr>
      <vt:lpstr>Options de debug</vt:lpstr>
      <vt:lpstr>À vous !</vt:lpstr>
      <vt:lpstr>Modifier et continuer</vt:lpstr>
      <vt:lpstr>Options warnings et de styles</vt:lpstr>
      <vt:lpstr>À vous !</vt:lpstr>
      <vt:lpstr>Projet de groupe</vt:lpstr>
      <vt:lpstr>À vous !</vt:lpstr>
      <vt:lpstr>Un mot sur la « parallel STL »</vt:lpstr>
      <vt:lpstr>Du calcul parallèle dans le standard</vt:lpstr>
      <vt:lpstr>Limitations…</vt:lpstr>
      <vt:lpstr>Conclusion sur la « Parallel STL »</vt:lpstr>
      <vt:lpstr>Des outils en ligne</vt:lpstr>
      <vt:lpstr>Sources</vt:lpstr>
      <vt:lpstr>Intro au mot-clé  Const  </vt:lpstr>
      <vt:lpstr>CONST</vt:lpstr>
      <vt:lpstr>CONST</vt:lpstr>
      <vt:lpstr>CONST</vt:lpstr>
      <vt:lpstr> Templates Templates variadic Threads Move Optional Variant </vt:lpstr>
      <vt:lpstr>À suivre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Technologies - Conception Dividende</dc:title>
  <dc:creator>GINGUENE Franck</dc:creator>
  <cp:lastModifiedBy>GINGUENE Franck</cp:lastModifiedBy>
  <cp:revision>289</cp:revision>
  <dcterms:created xsi:type="dcterms:W3CDTF">2020-11-18T16:15:56Z</dcterms:created>
  <dcterms:modified xsi:type="dcterms:W3CDTF">2023-02-23T22:24:49Z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